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9" r:id="rId3"/>
    <p:sldId id="278" r:id="rId4"/>
    <p:sldId id="274" r:id="rId5"/>
    <p:sldId id="280" r:id="rId6"/>
    <p:sldId id="258" r:id="rId7"/>
    <p:sldId id="261" r:id="rId8"/>
    <p:sldId id="275" r:id="rId9"/>
    <p:sldId id="270" r:id="rId10"/>
    <p:sldId id="279" r:id="rId11"/>
    <p:sldId id="273" r:id="rId12"/>
    <p:sldId id="277" r:id="rId13"/>
    <p:sldId id="271" r:id="rId14"/>
    <p:sldId id="265" r:id="rId15"/>
    <p:sldId id="282" r:id="rId16"/>
    <p:sldId id="281" r:id="rId17"/>
    <p:sldId id="272" r:id="rId18"/>
    <p:sldId id="26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8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816E3-24ED-443E-B242-B6260E837C1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D2AAE-85E5-4F72-8BA3-497BDFF468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36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D2AAE-85E5-4F72-8BA3-497BDFF4687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D2AAE-85E5-4F72-8BA3-497BDFF4687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D2AAE-85E5-4F72-8BA3-497BDFF4687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4EDC04E-9130-4F3B-B4C2-AE755C777B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89;&#1086;&#1074;&#1072;%20&#1080;&#1074;&#1072;&#1082;&#1080;&#1085;&#1072;.avi" TargetMode="External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75;&#1088;%20&#1086;&#1079;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87;&#1083;&#1077;&#1089;&#1082;%20&#1074;&#1086;&#1076;&#1099;.mp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123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25.gi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84;&#1072;&#1083;&#1100;&#1095;&#1080;&#1082;1.mp3" TargetMode="Externa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87;&#1086;&#1083;&#1103;&#1085;&#1072;.mp3" TargetMode="Externa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84;&#1072;&#1083;&#1100;&#1095;&#1080;&#1082;2.mp3" TargetMode="Externa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87;&#1086;&#1083;&#1103;&#1085;&#1072;.mp3" TargetMode="External"/><Relationship Id="rId6" Type="http://schemas.openxmlformats.org/officeDocument/2006/relationships/image" Target="../media/image36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123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25.gi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123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90;&#1088;&#1077;&#1089;&#1082;%20&#1086;&#1075;&#1085;&#1103;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79;&#1074;&#1091;&#1082;%20&#1083;&#1077;&#1089;&#1072;.mp3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123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79;&#1074;&#1091;&#1082;%20&#1083;&#1077;&#1089;&#1072;.mp3" TargetMode="Externa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83;&#1072;&#1076;&#1086;&#1096;&#1082;&#1080;.mp3" TargetMode="Externa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&#1079;&#1074;&#1091;&#1082;%20&#1083;&#1077;&#1089;&#1072;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5.gi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8;&#1088;&#1080;&#1085;&#1072;\Desktop\&#1042;&#1054;&#1057;&#1055;&#1048;&#1058;&#1040;&#1058;&#1045;&#1051;&#1048;\&#1048;&#1074;&#1072;&#1082;&#1080;&#1085;&#1072;%20&#1053;.&#1053;\&#1076;&#1088;&#1091;&#1079;&#1100;&#1103;%20&#1087;&#1088;&#1080;&#1088;&#1086;&#1076;&#1099;\123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25.gi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ва ивакин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0695" y="0"/>
            <a:ext cx="90826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7667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ВИДЕОПИСЬМО: КОМУ - ДЕТСКИЙ САД </a:t>
            </a:r>
            <a:r>
              <a:rPr lang="ru-RU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ЖУРАВЛИК»  </a:t>
            </a:r>
            <a:r>
              <a:rPr lang="ru-RU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«КАПИТОШКИ»</a:t>
            </a:r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КОГО: ИЗ ЛЕСА ТЁТУШКА СОВА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3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друзья природы\0зеро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G:\друзья природы\brudne_jezioro.jpg"/>
          <p:cNvPicPr>
            <a:picLocks noChangeAspect="1" noChangeArrowheads="1"/>
          </p:cNvPicPr>
          <p:nvPr/>
        </p:nvPicPr>
        <p:blipFill>
          <a:blip r:embed="rId5" cstate="print"/>
          <a:srcRect l="11413" t="81500" r="77562" b="8000"/>
          <a:stretch>
            <a:fillRect/>
          </a:stretch>
        </p:blipFill>
        <p:spPr bwMode="auto">
          <a:xfrm>
            <a:off x="1043608" y="5589240"/>
            <a:ext cx="1008112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G:\друзья природы\brudne_jezioro.jpg"/>
          <p:cNvPicPr>
            <a:picLocks noChangeAspect="1" noChangeArrowheads="1"/>
          </p:cNvPicPr>
          <p:nvPr/>
        </p:nvPicPr>
        <p:blipFill>
          <a:blip r:embed="rId5" cstate="print"/>
          <a:srcRect l="35825" t="83600" r="52362" b="8000"/>
          <a:stretch>
            <a:fillRect/>
          </a:stretch>
        </p:blipFill>
        <p:spPr bwMode="auto">
          <a:xfrm>
            <a:off x="7236296" y="5733256"/>
            <a:ext cx="1080120" cy="576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G:\друзья природы\brudne_jezioro.jpg"/>
          <p:cNvPicPr>
            <a:picLocks noChangeAspect="1" noChangeArrowheads="1"/>
          </p:cNvPicPr>
          <p:nvPr/>
        </p:nvPicPr>
        <p:blipFill>
          <a:blip r:embed="rId5" cstate="print"/>
          <a:srcRect l="79139" t="63650" r="11410" b="29000"/>
          <a:stretch>
            <a:fillRect/>
          </a:stretch>
        </p:blipFill>
        <p:spPr bwMode="auto">
          <a:xfrm>
            <a:off x="6444208" y="4797152"/>
            <a:ext cx="864096" cy="504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друзья природы\brudne_jezioro.jpg"/>
          <p:cNvPicPr>
            <a:picLocks noChangeAspect="1" noChangeArrowheads="1"/>
          </p:cNvPicPr>
          <p:nvPr/>
        </p:nvPicPr>
        <p:blipFill>
          <a:blip r:embed="rId5" cstate="print"/>
          <a:srcRect l="11413" t="81500" r="77562" b="8000"/>
          <a:stretch>
            <a:fillRect/>
          </a:stretch>
        </p:blipFill>
        <p:spPr bwMode="auto">
          <a:xfrm>
            <a:off x="4283968" y="4509120"/>
            <a:ext cx="1008112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друзья природы\brudne_jezioro.jpg"/>
          <p:cNvPicPr>
            <a:picLocks noChangeAspect="1" noChangeArrowheads="1"/>
          </p:cNvPicPr>
          <p:nvPr/>
        </p:nvPicPr>
        <p:blipFill>
          <a:blip r:embed="rId5" cstate="print"/>
          <a:srcRect l="35825" t="83600" r="52362" b="8000"/>
          <a:stretch>
            <a:fillRect/>
          </a:stretch>
        </p:blipFill>
        <p:spPr bwMode="auto">
          <a:xfrm>
            <a:off x="3419872" y="5589240"/>
            <a:ext cx="1080120" cy="576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G:\друзья природы\brudne_jezioro.jpg"/>
          <p:cNvPicPr>
            <a:picLocks noChangeAspect="1" noChangeArrowheads="1"/>
          </p:cNvPicPr>
          <p:nvPr/>
        </p:nvPicPr>
        <p:blipFill>
          <a:blip r:embed="rId5" cstate="print"/>
          <a:srcRect l="79139" t="63650" r="11410" b="29000"/>
          <a:stretch>
            <a:fillRect/>
          </a:stretch>
        </p:blipFill>
        <p:spPr bwMode="auto">
          <a:xfrm>
            <a:off x="2195736" y="4437112"/>
            <a:ext cx="864096" cy="504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гр оз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друзья природы\0зеро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плеск вод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1650" y="188913"/>
            <a:ext cx="5780088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2"/>
                </a:solidFill>
              </a:rPr>
              <a:t> </a:t>
            </a:r>
            <a:r>
              <a:rPr lang="ru-RU" sz="4000" b="1" dirty="0">
                <a:solidFill>
                  <a:schemeClr val="accent2"/>
                </a:solidFill>
              </a:rPr>
              <a:t>«КРОССВОРД»</a:t>
            </a:r>
          </a:p>
        </p:txBody>
      </p:sp>
      <p:graphicFrame>
        <p:nvGraphicFramePr>
          <p:cNvPr id="22794" name="Group 1290"/>
          <p:cNvGraphicFramePr>
            <a:graphicFrameLocks noGrp="1"/>
          </p:cNvGraphicFramePr>
          <p:nvPr>
            <p:ph idx="1"/>
          </p:nvPr>
        </p:nvGraphicFramePr>
        <p:xfrm>
          <a:off x="161925" y="-306388"/>
          <a:ext cx="4545013" cy="7073906"/>
        </p:xfrm>
        <a:graphic>
          <a:graphicData uri="http://schemas.openxmlformats.org/drawingml/2006/table">
            <a:tbl>
              <a:tblPr/>
              <a:tblGrid>
                <a:gridCol w="649288"/>
                <a:gridCol w="649287"/>
                <a:gridCol w="650875"/>
                <a:gridCol w="646113"/>
                <a:gridCol w="650875"/>
                <a:gridCol w="649287"/>
                <a:gridCol w="649288"/>
              </a:tblGrid>
              <a:tr h="388938">
                <a:tc row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4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59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5938">
                <a:tc rowSpan="6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2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59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59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435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5938">
                <a:tc rowSpan="3"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276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795" name="Text Box 1291"/>
          <p:cNvSpPr txBox="1">
            <a:spLocks noChangeArrowheads="1"/>
          </p:cNvSpPr>
          <p:nvPr/>
        </p:nvSpPr>
        <p:spPr bwMode="auto">
          <a:xfrm>
            <a:off x="296863" y="1042988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latin typeface="Arial" charset="0"/>
              </a:rPr>
              <a:t>Г  Р   И   Б</a:t>
            </a:r>
          </a:p>
        </p:txBody>
      </p:sp>
      <p:sp>
        <p:nvSpPr>
          <p:cNvPr id="22796" name="Text Box 1292"/>
          <p:cNvSpPr txBox="1">
            <a:spLocks noChangeArrowheads="1"/>
          </p:cNvSpPr>
          <p:nvPr/>
        </p:nvSpPr>
        <p:spPr bwMode="auto">
          <a:xfrm>
            <a:off x="927100" y="2573338"/>
            <a:ext cx="3286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latin typeface="Arial" charset="0"/>
              </a:rPr>
              <a:t>О  Р   Е   Х  И</a:t>
            </a:r>
          </a:p>
        </p:txBody>
      </p:sp>
      <p:sp>
        <p:nvSpPr>
          <p:cNvPr id="22797" name="Text Box 1293"/>
          <p:cNvSpPr txBox="1">
            <a:spLocks noChangeArrowheads="1"/>
          </p:cNvSpPr>
          <p:nvPr/>
        </p:nvSpPr>
        <p:spPr bwMode="auto">
          <a:xfrm>
            <a:off x="881063" y="3608388"/>
            <a:ext cx="3735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 b="1">
                <a:latin typeface="Arial" charset="0"/>
              </a:rPr>
              <a:t>Ж</a:t>
            </a:r>
            <a:r>
              <a:rPr lang="en-US" sz="3600" b="1">
                <a:latin typeface="Arial" charset="0"/>
              </a:rPr>
              <a:t>  </a:t>
            </a:r>
            <a:r>
              <a:rPr lang="ru-RU" sz="3600" b="1">
                <a:latin typeface="Arial" charset="0"/>
              </a:rPr>
              <a:t>Е</a:t>
            </a:r>
            <a:r>
              <a:rPr lang="en-US" sz="3600" b="1">
                <a:latin typeface="Arial" charset="0"/>
              </a:rPr>
              <a:t>  </a:t>
            </a:r>
            <a:r>
              <a:rPr lang="ru-RU" sz="3600" b="1">
                <a:latin typeface="Arial" charset="0"/>
              </a:rPr>
              <a:t>Л</a:t>
            </a:r>
            <a:r>
              <a:rPr lang="en-US" sz="3600" b="1">
                <a:latin typeface="Arial" charset="0"/>
              </a:rPr>
              <a:t>   </a:t>
            </a:r>
            <a:r>
              <a:rPr lang="ru-RU" sz="3600" b="1">
                <a:latin typeface="Arial" charset="0"/>
              </a:rPr>
              <a:t>У</a:t>
            </a:r>
            <a:r>
              <a:rPr lang="en-US" sz="3600" b="1">
                <a:latin typeface="Arial" charset="0"/>
              </a:rPr>
              <a:t>   </a:t>
            </a:r>
            <a:r>
              <a:rPr lang="ru-RU" sz="3600" b="1">
                <a:latin typeface="Arial" charset="0"/>
              </a:rPr>
              <a:t>Д</a:t>
            </a:r>
            <a:r>
              <a:rPr lang="en-US" sz="3600" b="1">
                <a:latin typeface="Arial" charset="0"/>
              </a:rPr>
              <a:t>  </a:t>
            </a:r>
            <a:r>
              <a:rPr lang="ru-RU" sz="3600" b="1">
                <a:latin typeface="Arial" charset="0"/>
              </a:rPr>
              <a:t>И</a:t>
            </a:r>
            <a:r>
              <a:rPr lang="en-US" sz="3600" b="1">
                <a:latin typeface="Arial" charset="0"/>
              </a:rPr>
              <a:t> </a:t>
            </a:r>
            <a:endParaRPr lang="ru-RU" sz="3600" b="1">
              <a:latin typeface="Arial" charset="0"/>
            </a:endParaRPr>
          </a:p>
        </p:txBody>
      </p:sp>
      <p:sp>
        <p:nvSpPr>
          <p:cNvPr id="22798" name="Text Box 1294"/>
          <p:cNvSpPr txBox="1">
            <a:spLocks noChangeArrowheads="1"/>
          </p:cNvSpPr>
          <p:nvPr/>
        </p:nvSpPr>
        <p:spPr bwMode="auto">
          <a:xfrm>
            <a:off x="836613" y="50800"/>
            <a:ext cx="674687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ru-RU" sz="3600" b="1">
                <a:latin typeface="Arial" charset="0"/>
              </a:rPr>
              <a:t>ДЕ</a:t>
            </a:r>
          </a:p>
          <a:p>
            <a:pPr>
              <a:lnSpc>
                <a:spcPct val="95000"/>
              </a:lnSpc>
            </a:pPr>
            <a:r>
              <a:rPr lang="ru-RU" sz="3600" b="1">
                <a:latin typeface="Arial" charset="0"/>
              </a:rPr>
              <a:t>       Е  В</a:t>
            </a:r>
          </a:p>
        </p:txBody>
      </p:sp>
      <p:sp>
        <p:nvSpPr>
          <p:cNvPr id="22800" name="Text Box 1296"/>
          <p:cNvSpPr txBox="1">
            <a:spLocks noChangeArrowheads="1"/>
          </p:cNvSpPr>
          <p:nvPr/>
        </p:nvSpPr>
        <p:spPr bwMode="auto">
          <a:xfrm>
            <a:off x="1466850" y="5138738"/>
            <a:ext cx="418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latin typeface="Arial" charset="0"/>
              </a:rPr>
              <a:t>Ш</a:t>
            </a:r>
            <a:r>
              <a:rPr lang="en-US" sz="3600" b="1">
                <a:latin typeface="Arial" charset="0"/>
              </a:rPr>
              <a:t>  </a:t>
            </a:r>
            <a:r>
              <a:rPr lang="ru-RU" sz="3600" b="1">
                <a:latin typeface="Arial" charset="0"/>
              </a:rPr>
              <a:t>И</a:t>
            </a:r>
            <a:r>
              <a:rPr lang="en-US" sz="3600" b="1">
                <a:latin typeface="Arial" charset="0"/>
              </a:rPr>
              <a:t>  </a:t>
            </a:r>
            <a:r>
              <a:rPr lang="ru-RU" sz="3600" b="1">
                <a:latin typeface="Arial" charset="0"/>
              </a:rPr>
              <a:t>Ш</a:t>
            </a:r>
            <a:r>
              <a:rPr lang="en-US" sz="3600" b="1">
                <a:latin typeface="Arial" charset="0"/>
              </a:rPr>
              <a:t>  </a:t>
            </a:r>
            <a:r>
              <a:rPr lang="ru-RU" sz="3600" b="1">
                <a:latin typeface="Arial" charset="0"/>
              </a:rPr>
              <a:t>К</a:t>
            </a:r>
            <a:r>
              <a:rPr lang="en-US" sz="3600" b="1">
                <a:latin typeface="Arial" charset="0"/>
              </a:rPr>
              <a:t>  </a:t>
            </a:r>
            <a:r>
              <a:rPr lang="ru-RU" sz="3600" b="1">
                <a:latin typeface="Arial" charset="0"/>
              </a:rPr>
              <a:t>И</a:t>
            </a:r>
          </a:p>
        </p:txBody>
      </p:sp>
      <p:sp>
        <p:nvSpPr>
          <p:cNvPr id="22801" name="Text Box 1297"/>
          <p:cNvSpPr txBox="1">
            <a:spLocks noChangeArrowheads="1"/>
          </p:cNvSpPr>
          <p:nvPr/>
        </p:nvSpPr>
        <p:spPr bwMode="auto">
          <a:xfrm>
            <a:off x="2232025" y="2057400"/>
            <a:ext cx="674688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ru-RU" sz="3600" b="1">
                <a:latin typeface="Arial" charset="0"/>
              </a:rPr>
              <a:t>З</a:t>
            </a:r>
          </a:p>
          <a:p>
            <a:pPr>
              <a:lnSpc>
                <a:spcPct val="95000"/>
              </a:lnSpc>
            </a:pPr>
            <a:r>
              <a:rPr lang="ru-RU" sz="3600" b="1">
                <a:latin typeface="Arial" charset="0"/>
              </a:rPr>
              <a:t>       М</a:t>
            </a:r>
          </a:p>
          <a:p>
            <a:pPr>
              <a:lnSpc>
                <a:spcPct val="95000"/>
              </a:lnSpc>
            </a:pPr>
            <a:endParaRPr lang="ru-RU" sz="3600" b="1"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ru-RU" sz="3600" b="1">
                <a:latin typeface="Arial" charset="0"/>
              </a:rPr>
              <a:t>Я</a:t>
            </a:r>
          </a:p>
          <a:p>
            <a:pPr>
              <a:lnSpc>
                <a:spcPct val="95000"/>
              </a:lnSpc>
            </a:pPr>
            <a:r>
              <a:rPr lang="ru-RU" sz="3600" b="1">
                <a:latin typeface="Arial" charset="0"/>
              </a:rPr>
              <a:t>Н</a:t>
            </a:r>
          </a:p>
          <a:p>
            <a:pPr>
              <a:lnSpc>
                <a:spcPct val="95000"/>
              </a:lnSpc>
            </a:pPr>
            <a:endParaRPr lang="ru-RU" sz="3600" b="1"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ru-RU" sz="3600" b="1">
                <a:latin typeface="Arial" charset="0"/>
              </a:rPr>
              <a:t>КА   </a:t>
            </a:r>
          </a:p>
        </p:txBody>
      </p:sp>
      <p:sp>
        <p:nvSpPr>
          <p:cNvPr id="22802" name="Rectangle 1298"/>
          <p:cNvSpPr>
            <a:spLocks noChangeArrowheads="1"/>
          </p:cNvSpPr>
          <p:nvPr/>
        </p:nvSpPr>
        <p:spPr bwMode="auto">
          <a:xfrm>
            <a:off x="4868863" y="2933700"/>
            <a:ext cx="42751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>
                <a:latin typeface="Arial" charset="0"/>
              </a:rPr>
              <a:t>2.</a:t>
            </a:r>
            <a:r>
              <a:rPr lang="ru-RU" sz="2400">
                <a:latin typeface="Arial" charset="0"/>
              </a:rPr>
              <a:t> Я под шапкою цветной</a:t>
            </a:r>
          </a:p>
          <a:p>
            <a:r>
              <a:rPr lang="ru-RU" sz="2400">
                <a:latin typeface="Arial" charset="0"/>
              </a:rPr>
              <a:t>У меня свои повадки:                                                             </a:t>
            </a:r>
          </a:p>
          <a:p>
            <a:r>
              <a:rPr lang="ru-RU" sz="2400">
                <a:latin typeface="Arial" charset="0"/>
              </a:rPr>
              <a:t>Я всегда играю в прятки</a:t>
            </a:r>
            <a:r>
              <a:rPr lang="ru-RU" sz="2400" b="1">
                <a:latin typeface="Arial" charset="0"/>
              </a:rPr>
              <a:t>.</a:t>
            </a:r>
            <a:r>
              <a:rPr lang="ru-RU" sz="2400">
                <a:latin typeface="Arial" charset="0"/>
              </a:rPr>
              <a:t>          </a:t>
            </a:r>
          </a:p>
        </p:txBody>
      </p:sp>
      <p:sp>
        <p:nvSpPr>
          <p:cNvPr id="22803" name="Rectangle 1299"/>
          <p:cNvSpPr>
            <a:spLocks noChangeArrowheads="1"/>
          </p:cNvSpPr>
          <p:nvPr/>
        </p:nvSpPr>
        <p:spPr bwMode="auto">
          <a:xfrm>
            <a:off x="4976813" y="2573338"/>
            <a:ext cx="38862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>
                <a:latin typeface="Arial" charset="0"/>
              </a:rPr>
              <a:t>4</a:t>
            </a:r>
            <a:r>
              <a:rPr lang="ru-RU" sz="2400">
                <a:latin typeface="Arial" charset="0"/>
              </a:rPr>
              <a:t>.  Растут на ветках группками, </a:t>
            </a:r>
          </a:p>
          <a:p>
            <a:r>
              <a:rPr lang="ru-RU" sz="2400">
                <a:latin typeface="Arial" charset="0"/>
              </a:rPr>
              <a:t>      покрытые скорлупками.</a:t>
            </a:r>
            <a:r>
              <a:rPr lang="en-US" sz="2400">
                <a:latin typeface="Arial" charset="0"/>
              </a:rPr>
              <a:t>    </a:t>
            </a:r>
            <a:endParaRPr lang="ru-RU" sz="2400">
              <a:latin typeface="Arial" charset="0"/>
            </a:endParaRPr>
          </a:p>
          <a:p>
            <a:pPr eaLnBrk="0" hangingPunct="0"/>
            <a:endParaRPr lang="ru-RU" sz="2400">
              <a:latin typeface="Arial" charset="0"/>
            </a:endParaRPr>
          </a:p>
        </p:txBody>
      </p:sp>
      <p:sp>
        <p:nvSpPr>
          <p:cNvPr id="22804" name="Rectangle 1300"/>
          <p:cNvSpPr>
            <a:spLocks noChangeArrowheads="1"/>
          </p:cNvSpPr>
          <p:nvPr/>
        </p:nvSpPr>
        <p:spPr bwMode="auto">
          <a:xfrm>
            <a:off x="4751388" y="2708275"/>
            <a:ext cx="47069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>
                <a:latin typeface="Arial" charset="0"/>
              </a:rPr>
              <a:t>5.</a:t>
            </a:r>
            <a:r>
              <a:rPr lang="ru-RU" sz="2400">
                <a:latin typeface="Arial" charset="0"/>
              </a:rPr>
              <a:t> Не балует дуб детей, одевает без затей, </a:t>
            </a:r>
          </a:p>
          <a:p>
            <a:r>
              <a:rPr lang="ru-RU" sz="2400">
                <a:latin typeface="Arial" charset="0"/>
              </a:rPr>
              <a:t>все в его семейке </a:t>
            </a:r>
          </a:p>
          <a:p>
            <a:r>
              <a:rPr lang="ru-RU" sz="2400">
                <a:latin typeface="Arial" charset="0"/>
              </a:rPr>
              <a:t>Носят тюбетейки.</a:t>
            </a:r>
          </a:p>
        </p:txBody>
      </p:sp>
      <p:sp>
        <p:nvSpPr>
          <p:cNvPr id="22805" name="Rectangle 1301"/>
          <p:cNvSpPr>
            <a:spLocks noChangeArrowheads="1"/>
          </p:cNvSpPr>
          <p:nvPr/>
        </p:nvSpPr>
        <p:spPr bwMode="auto">
          <a:xfrm>
            <a:off x="5021263" y="2754313"/>
            <a:ext cx="312578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 b="1">
                <a:latin typeface="Arial" charset="0"/>
              </a:rPr>
              <a:t>6 </a:t>
            </a:r>
            <a:r>
              <a:rPr lang="ru-RU" sz="2400">
                <a:latin typeface="Arial" charset="0"/>
              </a:rPr>
              <a:t>.Каждой  весной</a:t>
            </a:r>
          </a:p>
          <a:p>
            <a:r>
              <a:rPr lang="ru-RU" sz="2400">
                <a:latin typeface="Arial" charset="0"/>
              </a:rPr>
              <a:t>    Лапы еловые</a:t>
            </a:r>
          </a:p>
          <a:p>
            <a:r>
              <a:rPr lang="ru-RU" sz="2400">
                <a:latin typeface="Arial" charset="0"/>
              </a:rPr>
              <a:t>    Старые лампы</a:t>
            </a:r>
          </a:p>
          <a:p>
            <a:r>
              <a:rPr lang="ru-RU" sz="2400">
                <a:latin typeface="Arial" charset="0"/>
              </a:rPr>
              <a:t>     Меняют на новые</a:t>
            </a:r>
          </a:p>
          <a:p>
            <a:pPr eaLnBrk="0" hangingPunct="0"/>
            <a:endParaRPr lang="ru-RU" sz="2400">
              <a:latin typeface="Arial" charset="0"/>
            </a:endParaRPr>
          </a:p>
        </p:txBody>
      </p:sp>
      <p:sp>
        <p:nvSpPr>
          <p:cNvPr id="22806" name="Rectangle 1302"/>
          <p:cNvSpPr>
            <a:spLocks noChangeArrowheads="1"/>
          </p:cNvSpPr>
          <p:nvPr/>
        </p:nvSpPr>
        <p:spPr bwMode="auto">
          <a:xfrm>
            <a:off x="4797425" y="2889250"/>
            <a:ext cx="4564063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>
                <a:latin typeface="Arial" charset="0"/>
              </a:rPr>
              <a:t>1</a:t>
            </a:r>
            <a:r>
              <a:rPr lang="ru-RU" sz="2400">
                <a:latin typeface="Arial" charset="0"/>
              </a:rPr>
              <a:t>.Чем больше колец, тем старше жилец.</a:t>
            </a:r>
            <a:r>
              <a:rPr lang="ru-RU">
                <a:latin typeface="Arial" charset="0"/>
              </a:rPr>
              <a:t>                         </a:t>
            </a:r>
          </a:p>
          <a:p>
            <a:pPr eaLnBrk="0" hangingPunct="0"/>
            <a:endParaRPr lang="ru-RU">
              <a:latin typeface="Arial" charset="0"/>
            </a:endParaRPr>
          </a:p>
        </p:txBody>
      </p:sp>
      <p:sp>
        <p:nvSpPr>
          <p:cNvPr id="22808" name="Rectangle 1304"/>
          <p:cNvSpPr>
            <a:spLocks noChangeArrowheads="1"/>
          </p:cNvSpPr>
          <p:nvPr/>
        </p:nvSpPr>
        <p:spPr bwMode="auto">
          <a:xfrm>
            <a:off x="0" y="2922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2810" name="Rectangle 1306"/>
          <p:cNvSpPr>
            <a:spLocks noChangeArrowheads="1"/>
          </p:cNvSpPr>
          <p:nvPr/>
        </p:nvSpPr>
        <p:spPr bwMode="auto">
          <a:xfrm>
            <a:off x="5057775" y="2754313"/>
            <a:ext cx="408622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>
                <a:latin typeface="Arial" charset="0"/>
              </a:rPr>
              <a:t>3</a:t>
            </a:r>
            <a:r>
              <a:rPr lang="ru-RU" sz="2400">
                <a:latin typeface="Arial" charset="0"/>
              </a:rPr>
              <a:t>. Растет в траве Аленка</a:t>
            </a:r>
          </a:p>
          <a:p>
            <a:r>
              <a:rPr lang="ru-RU" sz="2400">
                <a:latin typeface="Arial" charset="0"/>
              </a:rPr>
              <a:t>   В красной рубашонке.</a:t>
            </a:r>
          </a:p>
          <a:p>
            <a:r>
              <a:rPr lang="ru-RU" sz="2400">
                <a:latin typeface="Arial" charset="0"/>
              </a:rPr>
              <a:t>   Кто ни пройдет,</a:t>
            </a:r>
          </a:p>
          <a:p>
            <a:r>
              <a:rPr lang="ru-RU" sz="2400">
                <a:latin typeface="Arial" charset="0"/>
              </a:rPr>
              <a:t>   Поклон отдает.    </a:t>
            </a:r>
          </a:p>
          <a:p>
            <a:pPr eaLnBrk="0" hangingPunct="0"/>
            <a:endParaRPr lang="ru-RU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2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2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2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2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2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2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2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2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2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2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22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2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2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2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2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2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2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2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2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22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22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2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2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2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2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2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2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2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2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2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22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2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2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2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2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22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2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22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22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2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2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2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2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2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22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2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2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2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"/>
                            </p:stCondLst>
                            <p:childTnLst>
                              <p:par>
                                <p:cTn id="164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2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2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2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2795" grpId="0"/>
      <p:bldP spid="22796" grpId="0"/>
      <p:bldP spid="22797" grpId="0"/>
      <p:bldP spid="22798" grpId="0"/>
      <p:bldP spid="22800" grpId="0"/>
      <p:bldP spid="22801" grpId="0"/>
      <p:bldP spid="22802" grpId="0"/>
      <p:bldP spid="22802" grpId="1"/>
      <p:bldP spid="22803" grpId="0"/>
      <p:bldP spid="22803" grpId="1"/>
      <p:bldP spid="22804" grpId="0"/>
      <p:bldP spid="22804" grpId="1"/>
      <p:bldP spid="22805" grpId="0"/>
      <p:bldP spid="22805" grpId="1"/>
      <p:bldP spid="22806" grpId="0"/>
      <p:bldP spid="22806" grpId="1"/>
      <p:bldP spid="22810" grpId="0" build="allAtOnce"/>
      <p:bldP spid="22810" grpI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рузья природы\Сним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" y="504824"/>
            <a:ext cx="8307499" cy="5876503"/>
          </a:xfrm>
          <a:prstGeom prst="rect">
            <a:avLst/>
          </a:prstGeom>
          <a:noFill/>
        </p:spPr>
      </p:pic>
      <p:pic>
        <p:nvPicPr>
          <p:cNvPr id="6" name="12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5" name="Picture 2" descr="G:\друзья природы\1228230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645024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Ирина\Desktop\в гости к маше\презент\7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91680" y="1988840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G:\друзья природы\0зеро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1844824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G:\друзья природы\P10104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3212976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Ирина\Desktop\ФОТО ВСЕ\Наш сад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5589240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G:\друзья природы\clip_image0033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1628800"/>
            <a:ext cx="1630370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98 0.00416 C 0.04253 -0.01619 0.04826 -0.03631 0.06163 -0.04718 C 0.075 -0.05805 0.10069 -0.06013 0.11701 -0.06152 C 0.13333 -0.06291 0.14774 -0.06106 0.16007 -0.05528 C 0.17239 -0.0495 0.18055 -0.03678 0.19097 -0.0266 C 0.20139 -0.01642 0.21562 -0.00371 0.22326 0.00624 C 0.2309 0.01618 0.23212 0.0222 0.23698 0.03283 C 0.24184 0.04347 0.24861 0.05689 0.25243 0.06961 C 0.25625 0.08233 0.25694 0.09227 0.26007 0.10869 C 0.26319 0.12511 0.27153 0.15379 0.27083 0.16813 C 0.27014 0.18246 0.26042 0.18802 0.25555 0.19472 C 0.25069 0.20143 0.24531 0.2042 0.24167 0.20906 C 0.23802 0.21392 0.23628 0.22109 0.23403 0.2234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7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друзья природы\P1010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поля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9" name="Пятно 2 8"/>
          <p:cNvSpPr/>
          <p:nvPr/>
        </p:nvSpPr>
        <p:spPr>
          <a:xfrm>
            <a:off x="-1044624" y="6093296"/>
            <a:ext cx="914400" cy="9144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 descr="G:\друзья природы\0_920fb_c16e30bc_XL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212976"/>
            <a:ext cx="2895156" cy="2729718"/>
          </a:xfrm>
          <a:prstGeom prst="rect">
            <a:avLst/>
          </a:prstGeom>
          <a:noFill/>
        </p:spPr>
      </p:pic>
      <p:pic>
        <p:nvPicPr>
          <p:cNvPr id="2051" name="Picture 3" descr="G:\друзья природы\муравейни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869160"/>
            <a:ext cx="2232248" cy="1224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мальчик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96863" y="381000"/>
            <a:ext cx="8596312" cy="1371600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2"/>
                </a:solidFill>
              </a:rPr>
              <a:t>ПРАВИЛА </a:t>
            </a:r>
            <a:r>
              <a:rPr lang="ru-RU" sz="3200" dirty="0">
                <a:solidFill>
                  <a:schemeClr val="accent2"/>
                </a:solidFill>
              </a:rPr>
              <a:t>ПОВЕДЕНИЯ В </a:t>
            </a:r>
            <a:r>
              <a:rPr lang="ru-RU" sz="3200" dirty="0" smtClean="0">
                <a:solidFill>
                  <a:schemeClr val="accent2"/>
                </a:solidFill>
              </a:rPr>
              <a:t>ЛЕСУ</a:t>
            </a:r>
            <a:endParaRPr lang="ru-RU" sz="3200" dirty="0">
              <a:solidFill>
                <a:schemeClr val="accent2"/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66738" y="1763713"/>
            <a:ext cx="8397875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Arial" charset="0"/>
              </a:rPr>
              <a:t>НЕ рубить живые деревья и кустарники.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Arial" charset="0"/>
              </a:rPr>
              <a:t>НЕ разводить костры под деревьями.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Arial" charset="0"/>
              </a:rPr>
              <a:t>НЕ оставлять банки и бумагу.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Arial" charset="0"/>
              </a:rPr>
              <a:t>НЕ рвать цветы.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Arial" charset="0"/>
              </a:rPr>
              <a:t>НЕ разорять гнезда птиц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Arial" charset="0"/>
              </a:rPr>
              <a:t>НЕ брать домой детенышей зверей…</a:t>
            </a:r>
          </a:p>
        </p:txBody>
      </p:sp>
      <p:pic>
        <p:nvPicPr>
          <p:cNvPr id="30726" name="Picture 6" descr="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780928"/>
            <a:ext cx="2982912" cy="3870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друзья природы\P1010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поля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9" name="Пятно 2 8"/>
          <p:cNvSpPr/>
          <p:nvPr/>
        </p:nvSpPr>
        <p:spPr>
          <a:xfrm>
            <a:off x="-1044624" y="6093296"/>
            <a:ext cx="914400" cy="9144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G:\друзья природы\футбол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068960"/>
            <a:ext cx="2590800" cy="3333750"/>
          </a:xfrm>
          <a:prstGeom prst="rect">
            <a:avLst/>
          </a:prstGeom>
          <a:noFill/>
        </p:spPr>
      </p:pic>
      <p:pic>
        <p:nvPicPr>
          <p:cNvPr id="6" name="мальчик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25152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3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рузья природы\Сним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" y="504824"/>
            <a:ext cx="8307499" cy="5876503"/>
          </a:xfrm>
          <a:prstGeom prst="rect">
            <a:avLst/>
          </a:prstGeom>
          <a:noFill/>
        </p:spPr>
      </p:pic>
      <p:pic>
        <p:nvPicPr>
          <p:cNvPr id="6" name="12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7" name="Picture 2" descr="G:\друзья природы\1228230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645024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Ирина\Desktop\в гости к маше\презент\7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91680" y="1988840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G:\друзья природы\0зеро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1844824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G:\друзья природы\P10104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3212976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Ирина\Desktop\ФОТО ВСЕ\Наш сад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5589240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G:\друзья природы\clip_image0033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2996952"/>
            <a:ext cx="1630370" cy="864096"/>
          </a:xfrm>
          <a:prstGeom prst="rect">
            <a:avLst/>
          </a:prstGeom>
          <a:noFill/>
        </p:spPr>
      </p:pic>
      <p:pic>
        <p:nvPicPr>
          <p:cNvPr id="5" name="Picture 2" descr="C:\Users\Ирина\Desktop\ФОТО ВСЕ\Наш сад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104 C 0.00608 0.02844 0.00538 0.04671 0.0099 0.05943 C 0.01441 0.07215 0.01667 0.07516 0.03455 0.08603 C 0.05243 0.0969 0.0915 0.11286 0.11771 0.12511 C 0.14393 0.13737 0.17222 0.15171 0.1915 0.1598 C 0.21077 0.1679 0.22205 0.16905 0.23299 0.17414 C 0.24393 0.17923 0.24618 0.17391 0.25764 0.19056 C 0.2691 0.20721 0.29323 0.25393 0.30226 0.27474 C 0.31129 0.29556 0.3099 0.3025 0.31146 0.31568 C 0.31302 0.32886 0.31511 0.34459 0.31146 0.35453 C 0.30782 0.36447 0.29358 0.37164 0.28993 0.37511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18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рина\Desktop\ФОТО ВСЕ\Наш с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рузья природы\Сним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" y="504824"/>
            <a:ext cx="8307499" cy="5876503"/>
          </a:xfrm>
          <a:prstGeom prst="rect">
            <a:avLst/>
          </a:prstGeom>
          <a:noFill/>
        </p:spPr>
      </p:pic>
      <p:pic>
        <p:nvPicPr>
          <p:cNvPr id="6" name="12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4098" name="Picture 2" descr="G:\друзья природы\1228230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645024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Ирина\Desktop\в гости к маше\презент\7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91680" y="1988840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G:\друзья природы\0зеро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1844824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G:\друзья природы\P10104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3212976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Ирина\Desktop\ФОТО ВСЕ\Наш сад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5661248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G:\друзья природы\clip_image003 - копия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288" y="5589240"/>
            <a:ext cx="1634723" cy="866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10823E-6 C -0.03334 -0.0451 -0.0665 -0.0902 -0.11077 -0.09436 C -0.15504 -0.09852 -0.20608 -0.03631 -0.26615 -0.02475 C -0.32622 -0.01318 -0.41059 -0.00671 -0.47084 -0.02475 C -0.53108 -0.04279 -0.60105 -0.09575 -0.62761 -0.13321 C -0.65417 -0.17068 -0.63577 -0.22317 -0.63073 -0.25023 C -0.6257 -0.27729 -0.60261 -0.2877 -0.59688 -0.2951 " pathEditMode="relative" ptsTypes="aaaaaa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рузья природы\лес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4" name="треск огн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3" name="Picture 2" descr="G:\друзья природы\костер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501008"/>
            <a:ext cx="2318832" cy="251534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3600"/>
            <a:ext cx="3439269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5353050"/>
            <a:ext cx="3393554" cy="150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6019800"/>
            <a:ext cx="2699792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рузья природы\лес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3" name="звук лес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762000"/>
            <a:ext cx="1543050" cy="154305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0243" name="Picture 2" descr="C:\Documents and Settings\Admin\Рабочий стол\os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85800"/>
            <a:ext cx="1524000" cy="152400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71600" y="228600"/>
            <a:ext cx="1752600" cy="3698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лиственные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600" y="228600"/>
            <a:ext cx="1676400" cy="3698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хвойные</a:t>
            </a:r>
          </a:p>
        </p:txBody>
      </p:sp>
      <p:grpSp>
        <p:nvGrpSpPr>
          <p:cNvPr id="2" name="Группа 22"/>
          <p:cNvGrpSpPr>
            <a:grpSpLocks/>
          </p:cNvGrpSpPr>
          <p:nvPr/>
        </p:nvGrpSpPr>
        <p:grpSpPr bwMode="auto">
          <a:xfrm>
            <a:off x="381000" y="4114800"/>
            <a:ext cx="1652588" cy="2743200"/>
            <a:chOff x="2209800" y="4229250"/>
            <a:chExt cx="1653061" cy="2743034"/>
          </a:xfrm>
        </p:grpSpPr>
        <p:pic>
          <p:nvPicPr>
            <p:cNvPr id="10256" name="Picture 5" descr="C:\Documents and Settings\Admin\Рабочий стол\картинки (4)\256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9800" y="4229250"/>
              <a:ext cx="1653061" cy="2476350"/>
            </a:xfrm>
            <a:prstGeom prst="rect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>
            <a:xfrm>
              <a:off x="2438465" y="6591307"/>
              <a:ext cx="1067105" cy="38097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Берёза</a:t>
              </a:r>
              <a:endParaRPr lang="ru-RU" b="1" dirty="0"/>
            </a:p>
          </p:txBody>
        </p:sp>
      </p:grpSp>
      <p:grpSp>
        <p:nvGrpSpPr>
          <p:cNvPr id="3" name="Группа 23"/>
          <p:cNvGrpSpPr>
            <a:grpSpLocks/>
          </p:cNvGrpSpPr>
          <p:nvPr/>
        </p:nvGrpSpPr>
        <p:grpSpPr bwMode="auto">
          <a:xfrm>
            <a:off x="2514600" y="4114800"/>
            <a:ext cx="1676400" cy="2743200"/>
            <a:chOff x="152400" y="4267200"/>
            <a:chExt cx="1676400" cy="2743200"/>
          </a:xfrm>
        </p:grpSpPr>
        <p:pic>
          <p:nvPicPr>
            <p:cNvPr id="10254" name="Picture 6" descr="C:\Documents and Settings\Admin\Рабочий стол\картинки (4)\IMG_589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4267200"/>
              <a:ext cx="1676400" cy="2438400"/>
            </a:xfrm>
            <a:prstGeom prst="rect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</p:spPr>
        </p:pic>
        <p:sp>
          <p:nvSpPr>
            <p:cNvPr id="18" name="Прямоугольник 17"/>
            <p:cNvSpPr/>
            <p:nvPr/>
          </p:nvSpPr>
          <p:spPr>
            <a:xfrm>
              <a:off x="457200" y="6629400"/>
              <a:ext cx="1066800" cy="381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Ель</a:t>
              </a:r>
              <a:endParaRPr lang="ru-RU" b="1" dirty="0"/>
            </a:p>
          </p:txBody>
        </p:sp>
      </p:grpSp>
      <p:grpSp>
        <p:nvGrpSpPr>
          <p:cNvPr id="4" name="Группа 21"/>
          <p:cNvGrpSpPr>
            <a:grpSpLocks/>
          </p:cNvGrpSpPr>
          <p:nvPr/>
        </p:nvGrpSpPr>
        <p:grpSpPr bwMode="auto">
          <a:xfrm>
            <a:off x="6823075" y="4114800"/>
            <a:ext cx="1876425" cy="2743200"/>
            <a:chOff x="6324600" y="4267202"/>
            <a:chExt cx="1933369" cy="2659544"/>
          </a:xfrm>
        </p:grpSpPr>
        <p:pic>
          <p:nvPicPr>
            <p:cNvPr id="10252" name="Picture 7" descr="C:\Documents and Settings\Admin\Рабочий стол\картинки (4)\sosn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24600" y="4267202"/>
              <a:ext cx="1933369" cy="2364040"/>
            </a:xfrm>
            <a:prstGeom prst="rect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6831660" y="6545052"/>
              <a:ext cx="987948" cy="38169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Сосна</a:t>
              </a:r>
              <a:endParaRPr lang="ru-RU" b="1" dirty="0"/>
            </a:p>
          </p:txBody>
        </p:sp>
      </p:grpSp>
      <p:grpSp>
        <p:nvGrpSpPr>
          <p:cNvPr id="5" name="Группа 20"/>
          <p:cNvGrpSpPr>
            <a:grpSpLocks/>
          </p:cNvGrpSpPr>
          <p:nvPr/>
        </p:nvGrpSpPr>
        <p:grpSpPr bwMode="auto">
          <a:xfrm>
            <a:off x="4641850" y="4114800"/>
            <a:ext cx="1752600" cy="2743200"/>
            <a:chOff x="4267200" y="4251960"/>
            <a:chExt cx="1752600" cy="2742490"/>
          </a:xfrm>
        </p:grpSpPr>
        <p:pic>
          <p:nvPicPr>
            <p:cNvPr id="10250" name="Picture 4" descr="C:\Documents and Settings\Admin\Рабочий стол\картинки (4)\sorbu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67200" y="4251960"/>
              <a:ext cx="1752600" cy="2453640"/>
            </a:xfrm>
            <a:prstGeom prst="rect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>
            <a:xfrm>
              <a:off x="4648200" y="6613549"/>
              <a:ext cx="1066800" cy="38090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Рябина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26406 -0.2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0" y="-1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22014 -0.267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-1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00972 -0.269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-1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0.04045 -0.25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рузья природы\Сним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" y="504824"/>
            <a:ext cx="8307499" cy="5876503"/>
          </a:xfrm>
          <a:prstGeom prst="rect">
            <a:avLst/>
          </a:prstGeom>
          <a:noFill/>
        </p:spPr>
      </p:pic>
      <p:pic>
        <p:nvPicPr>
          <p:cNvPr id="6" name="12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5" name="Picture 2" descr="G:\друзья природы\1228230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645024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Ирина\Desktop\в гости к маше\презент\7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91680" y="1988840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G:\друзья природы\0зеро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1844824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G:\друзья природы\P10104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3212976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Ирина\Desktop\ФОТО ВСЕ\Наш сад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5589240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G:\друзья природы\clip_image003 - копия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3501008"/>
            <a:ext cx="1634723" cy="866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31214E-6 C 0.00313 -0.00463 0.00643 -0.00902 -0.00156 -0.02336 C -0.00955 -0.03769 -0.03559 -0.06266 -0.04774 -0.08671 C -0.05989 -0.11076 -0.07274 -0.14174 -0.07465 -0.16717 C -0.07656 -0.19261 -0.06441 -0.22474 -0.05885 -0.23885 C -0.0533 -0.25295 -0.04496 -0.24948 -0.04132 -0.25157 " pathEditMode="relative" ptsTypes="aaaaa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вук лес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 flipV="1">
            <a:off x="8765626" y="6237312"/>
            <a:ext cx="378374" cy="378374"/>
          </a:xfrm>
          <a:prstGeom prst="rect">
            <a:avLst/>
          </a:prstGeom>
        </p:spPr>
      </p:pic>
      <p:pic>
        <p:nvPicPr>
          <p:cNvPr id="2" name="Picture 2" descr="C:\Users\Ирина\Desktop\в гости к маше\презент\7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вук лес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V="1">
            <a:off x="8765626" y="6237312"/>
            <a:ext cx="378374" cy="378374"/>
          </a:xfrm>
          <a:prstGeom prst="rect">
            <a:avLst/>
          </a:prstGeom>
        </p:spPr>
      </p:pic>
      <p:pic>
        <p:nvPicPr>
          <p:cNvPr id="2" name="Picture 2" descr="C:\Users\Ирина\Desktop\в гости к маше\презент\7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ладошк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676456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рузья природы\Сним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" y="504824"/>
            <a:ext cx="8307499" cy="5876503"/>
          </a:xfrm>
          <a:prstGeom prst="rect">
            <a:avLst/>
          </a:prstGeom>
          <a:noFill/>
        </p:spPr>
      </p:pic>
      <p:pic>
        <p:nvPicPr>
          <p:cNvPr id="6" name="12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5" name="Picture 2" descr="G:\друзья природы\1228230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645024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Ирина\Desktop\в гости к маше\презент\7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91680" y="1988840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G:\друзья природы\0зеро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1844824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G:\друзья природы\P10104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3212976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Ирина\Desktop\ФОТО ВСЕ\Наш сад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5589240"/>
            <a:ext cx="96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G:\друзья природы\clip_image0033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1772816"/>
            <a:ext cx="1630370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99 0.01989 C 0.04653 0.03469 0.06406 0.04949 0.08125 0.05897 C 0.09844 0.06846 0.11702 0.07377 0.13212 0.07724 C 0.14722 0.08071 0.16077 0.07886 0.17205 0.07933 C 0.18333 0.07979 0.19184 0.08141 0.19983 0.07933 C 0.20781 0.07724 0.21545 0.07285 0.21979 0.06707 C 0.22413 0.06129 0.22483 0.05319 0.22587 0.04463 C 0.22691 0.03608 0.22691 0.02475 0.22587 0.01596 C 0.22483 0.00717 0.22188 -0.00254 0.21979 -0.00879 C 0.21771 -0.01503 0.21563 -0.01804 0.21354 -0.02104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1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194</Words>
  <Application>Microsoft Office PowerPoint</Application>
  <PresentationFormat>Экран (4:3)</PresentationFormat>
  <Paragraphs>55</Paragraphs>
  <Slides>18</Slides>
  <Notes>3</Notes>
  <HiddenSlides>0</HiddenSlides>
  <MMClips>17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«КРОССВОРД»</vt:lpstr>
      <vt:lpstr>Презентация PowerPoint</vt:lpstr>
      <vt:lpstr>Презентация PowerPoint</vt:lpstr>
      <vt:lpstr>ПРАВИЛА ПОВЕДЕНИЯ В ЛЕСУ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Microsoft Office</cp:lastModifiedBy>
  <cp:revision>27</cp:revision>
  <dcterms:created xsi:type="dcterms:W3CDTF">2015-02-22T07:49:19Z</dcterms:created>
  <dcterms:modified xsi:type="dcterms:W3CDTF">2022-10-12T13:26:27Z</dcterms:modified>
</cp:coreProperties>
</file>