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308" r:id="rId3"/>
    <p:sldId id="305" r:id="rId4"/>
    <p:sldId id="256" r:id="rId5"/>
    <p:sldId id="258" r:id="rId6"/>
    <p:sldId id="264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04" r:id="rId45"/>
    <p:sldId id="310" r:id="rId46"/>
    <p:sldId id="311" r:id="rId47"/>
    <p:sldId id="312" r:id="rId48"/>
    <p:sldId id="313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0" autoAdjust="0"/>
    <p:restoredTop sz="94660"/>
  </p:normalViewPr>
  <p:slideViewPr>
    <p:cSldViewPr snapToGrid="0">
      <p:cViewPr varScale="1">
        <p:scale>
          <a:sx n="49" d="100"/>
          <a:sy n="49" d="100"/>
        </p:scale>
        <p:origin x="65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4603-9458-4E74-AE78-74B0D328682D}" type="datetimeFigureOut">
              <a:rPr lang="ru-RU" smtClean="0"/>
              <a:t>21.10.2022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8FAA-2014-4F22-8039-7EBAD7A77F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25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4603-9458-4E74-AE78-74B0D328682D}" type="datetimeFigureOut">
              <a:rPr lang="ru-RU" smtClean="0"/>
              <a:t>21.10.2022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8FAA-2014-4F22-8039-7EBAD7A77F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01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4603-9458-4E74-AE78-74B0D328682D}" type="datetimeFigureOut">
              <a:rPr lang="ru-RU" smtClean="0"/>
              <a:t>21.10.2022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8FAA-2014-4F22-8039-7EBAD7A77F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65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4603-9458-4E74-AE78-74B0D328682D}" type="datetimeFigureOut">
              <a:rPr lang="ru-RU" smtClean="0"/>
              <a:t>21.10.2022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8FAA-2014-4F22-8039-7EBAD7A77F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88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4603-9458-4E74-AE78-74B0D328682D}" type="datetimeFigureOut">
              <a:rPr lang="ru-RU" smtClean="0"/>
              <a:t>21.10.2022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8FAA-2014-4F22-8039-7EBAD7A77F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66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4603-9458-4E74-AE78-74B0D328682D}" type="datetimeFigureOut">
              <a:rPr lang="ru-RU" smtClean="0"/>
              <a:t>21.10.2022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8FAA-2014-4F22-8039-7EBAD7A77F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11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4603-9458-4E74-AE78-74B0D328682D}" type="datetimeFigureOut">
              <a:rPr lang="ru-RU" smtClean="0"/>
              <a:t>21.10.2022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8FAA-2014-4F22-8039-7EBAD7A77F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1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4603-9458-4E74-AE78-74B0D328682D}" type="datetimeFigureOut">
              <a:rPr lang="ru-RU" smtClean="0"/>
              <a:t>21.10.2022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8FAA-2014-4F22-8039-7EBAD7A77F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24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4603-9458-4E74-AE78-74B0D328682D}" type="datetimeFigureOut">
              <a:rPr lang="ru-RU" smtClean="0"/>
              <a:t>21.10.2022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8FAA-2014-4F22-8039-7EBAD7A77F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4603-9458-4E74-AE78-74B0D328682D}" type="datetimeFigureOut">
              <a:rPr lang="ru-RU" smtClean="0"/>
              <a:t>21.10.2022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8FAA-2014-4F22-8039-7EBAD7A77F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42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4603-9458-4E74-AE78-74B0D328682D}" type="datetimeFigureOut">
              <a:rPr lang="ru-RU" smtClean="0"/>
              <a:t>21.10.2022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8FAA-2014-4F22-8039-7EBAD7A77F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5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34603-9458-4E74-AE78-74B0D328682D}" type="datetimeFigureOut">
              <a:rPr lang="ru-RU" smtClean="0"/>
              <a:t>21.10.2022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58FAA-2014-4F22-8039-7EBAD7A77F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10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ilipoc.ru/attaches/posts/interesting/2013-07-31/krasavitsa-bereza/krasavitsa-bereza-2.jpg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filipoc.ru/attaches/posts/interesting/2013-07-31/krasavitsa-bereza/krasavitsa-bereza-1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7265" y="18620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39985" y="3241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794"/>
            <a:ext cx="5487796" cy="548779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817140" y="365125"/>
            <a:ext cx="6108970" cy="266990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берёзка.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400800" y="5038927"/>
            <a:ext cx="5525310" cy="1381327"/>
          </a:xfrm>
        </p:spPr>
        <p:txBody>
          <a:bodyPr/>
          <a:lstStyle/>
          <a:p>
            <a:pPr marL="0" indent="0" algn="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Ивакина Н.Н.</a:t>
            </a:r>
          </a:p>
          <a:p>
            <a:pPr marL="0" indent="0" algn="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Ногина О.И.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6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298" y="3993174"/>
            <a:ext cx="87597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</a:t>
            </a:r>
            <a:endParaRPr lang="en-US" sz="32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i="1" dirty="0">
                <a:solidFill>
                  <a:srgbClr val="002060"/>
                </a:solidFill>
              </a:rPr>
              <a:t>Береста предохраняет живые ткани ствола от высыхания. Она непроницаема для воды и газа. Белая кора-береста защищает дерево от чрезмерной солнечной активности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021" y="0"/>
            <a:ext cx="295711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68" y="295143"/>
            <a:ext cx="2419048" cy="2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9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4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28763" y="1928813"/>
            <a:ext cx="1032986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Вопрос </a:t>
            </a:r>
            <a:r>
              <a:rPr lang="ru-RU" sz="3200" b="1" dirty="0" smtClean="0">
                <a:solidFill>
                  <a:srgbClr val="C00000"/>
                </a:solidFill>
              </a:rPr>
              <a:t>№4</a:t>
            </a:r>
            <a:endParaRPr lang="ru-RU" sz="3200" b="1" dirty="0">
              <a:solidFill>
                <a:srgbClr val="C00000"/>
              </a:solidFill>
            </a:endParaRPr>
          </a:p>
          <a:p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• </a:t>
            </a:r>
            <a:r>
              <a:rPr lang="ru-RU" sz="3200" b="1" dirty="0">
                <a:solidFill>
                  <a:srgbClr val="002060"/>
                </a:solidFill>
              </a:rPr>
              <a:t>Берёза занимает важное место в культуре славян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К </a:t>
            </a:r>
            <a:r>
              <a:rPr lang="ru-RU" sz="3200" b="1" dirty="0">
                <a:solidFill>
                  <a:srgbClr val="002060"/>
                </a:solidFill>
              </a:rPr>
              <a:t>образу берёзы нередко обращались поэты.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</a:rPr>
              <a:t>Каким </a:t>
            </a:r>
            <a:r>
              <a:rPr lang="ru-RU" sz="3200" b="1" dirty="0">
                <a:solidFill>
                  <a:srgbClr val="002060"/>
                </a:solidFill>
              </a:rPr>
              <a:t>поэтам принадлежат эти строки?</a:t>
            </a:r>
          </a:p>
        </p:txBody>
      </p:sp>
    </p:spTree>
    <p:extLst>
      <p:ext uri="{BB962C8B-B14F-4D97-AF65-F5344CB8AC3E}">
        <p14:creationId xmlns:p14="http://schemas.microsoft.com/office/powerpoint/2010/main" val="300167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29138" y="1428751"/>
            <a:ext cx="4614862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rgbClr val="002060"/>
                </a:solidFill>
              </a:rPr>
              <a:t>«Белая берёза</a:t>
            </a:r>
            <a:br>
              <a:rPr lang="ru-RU" sz="3200" i="1" dirty="0">
                <a:solidFill>
                  <a:srgbClr val="002060"/>
                </a:solidFill>
              </a:rPr>
            </a:br>
            <a:r>
              <a:rPr lang="ru-RU" sz="3200" i="1" dirty="0">
                <a:solidFill>
                  <a:srgbClr val="002060"/>
                </a:solidFill>
              </a:rPr>
              <a:t>Под моим окном</a:t>
            </a:r>
            <a:br>
              <a:rPr lang="ru-RU" sz="3200" i="1" dirty="0">
                <a:solidFill>
                  <a:srgbClr val="002060"/>
                </a:solidFill>
              </a:rPr>
            </a:br>
            <a:r>
              <a:rPr lang="ru-RU" sz="3200" i="1" dirty="0">
                <a:solidFill>
                  <a:srgbClr val="002060"/>
                </a:solidFill>
              </a:rPr>
              <a:t>Принакрылась снегом,</a:t>
            </a:r>
            <a:br>
              <a:rPr lang="ru-RU" sz="3200" i="1" dirty="0">
                <a:solidFill>
                  <a:srgbClr val="002060"/>
                </a:solidFill>
              </a:rPr>
            </a:br>
            <a:r>
              <a:rPr lang="ru-RU" sz="3200" i="1" dirty="0">
                <a:solidFill>
                  <a:srgbClr val="002060"/>
                </a:solidFill>
              </a:rPr>
              <a:t>Точно серебром</a:t>
            </a:r>
            <a:r>
              <a:rPr lang="ru-RU" sz="3200" i="1" dirty="0" smtClean="0">
                <a:solidFill>
                  <a:srgbClr val="002060"/>
                </a:solidFill>
              </a:rPr>
              <a:t>»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4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"/>
            <a:ext cx="6362699" cy="56444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85900" y="442913"/>
            <a:ext cx="4129088" cy="1225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</a:rPr>
              <a:t>Ответ: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rgbClr val="002060"/>
                </a:solidFill>
              </a:rPr>
              <a:t>Сергей Есенин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1734578"/>
            <a:ext cx="32956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0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43363" y="1514475"/>
            <a:ext cx="5100636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rgbClr val="002060"/>
                </a:solidFill>
              </a:rPr>
              <a:t>«Печальная берёза</a:t>
            </a:r>
            <a:br>
              <a:rPr lang="ru-RU" sz="3200" i="1" dirty="0">
                <a:solidFill>
                  <a:srgbClr val="002060"/>
                </a:solidFill>
              </a:rPr>
            </a:br>
            <a:r>
              <a:rPr lang="ru-RU" sz="3200" i="1" dirty="0">
                <a:solidFill>
                  <a:srgbClr val="002060"/>
                </a:solidFill>
              </a:rPr>
              <a:t>У моего окна,</a:t>
            </a:r>
            <a:br>
              <a:rPr lang="ru-RU" sz="3200" i="1" dirty="0">
                <a:solidFill>
                  <a:srgbClr val="002060"/>
                </a:solidFill>
              </a:rPr>
            </a:br>
            <a:r>
              <a:rPr lang="ru-RU" sz="3200" i="1" dirty="0">
                <a:solidFill>
                  <a:srgbClr val="002060"/>
                </a:solidFill>
              </a:rPr>
              <a:t>И прихотью мороза</a:t>
            </a:r>
            <a:br>
              <a:rPr lang="ru-RU" sz="3200" i="1" dirty="0">
                <a:solidFill>
                  <a:srgbClr val="002060"/>
                </a:solidFill>
              </a:rPr>
            </a:br>
            <a:r>
              <a:rPr lang="ru-RU" sz="3200" i="1" dirty="0">
                <a:solidFill>
                  <a:srgbClr val="002060"/>
                </a:solidFill>
              </a:rPr>
              <a:t>Разубрана она</a:t>
            </a:r>
            <a:r>
              <a:rPr lang="ru-RU" sz="3200" i="1" dirty="0" smtClean="0">
                <a:solidFill>
                  <a:srgbClr val="002060"/>
                </a:solidFill>
              </a:rPr>
              <a:t>»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2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94" y="124213"/>
            <a:ext cx="6349206" cy="62095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1700" y="600076"/>
            <a:ext cx="4186238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</a:rPr>
              <a:t>Ответ: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rgbClr val="002060"/>
                </a:solidFill>
              </a:rPr>
              <a:t>Афанасий Фет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3" y="1848879"/>
            <a:ext cx="3380845" cy="468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2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0375" y="1257300"/>
            <a:ext cx="6143625" cy="378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rgbClr val="002060"/>
                </a:solidFill>
              </a:rPr>
              <a:t>«Тепло и влажный блеск.</a:t>
            </a:r>
            <a:br>
              <a:rPr lang="ru-RU" sz="3200" i="1" dirty="0">
                <a:solidFill>
                  <a:srgbClr val="002060"/>
                </a:solidFill>
              </a:rPr>
            </a:br>
            <a:r>
              <a:rPr lang="ru-RU" sz="3200" i="1" dirty="0">
                <a:solidFill>
                  <a:srgbClr val="002060"/>
                </a:solidFill>
              </a:rPr>
              <a:t>Запахли мёдом ржи,</a:t>
            </a:r>
            <a:br>
              <a:rPr lang="ru-RU" sz="3200" i="1" dirty="0">
                <a:solidFill>
                  <a:srgbClr val="002060"/>
                </a:solidFill>
              </a:rPr>
            </a:br>
            <a:r>
              <a:rPr lang="ru-RU" sz="3200" i="1" dirty="0">
                <a:solidFill>
                  <a:srgbClr val="002060"/>
                </a:solidFill>
              </a:rPr>
              <a:t>На солнце бархатом</a:t>
            </a:r>
            <a:br>
              <a:rPr lang="ru-RU" sz="3200" i="1" dirty="0">
                <a:solidFill>
                  <a:srgbClr val="002060"/>
                </a:solidFill>
              </a:rPr>
            </a:br>
            <a:r>
              <a:rPr lang="ru-RU" sz="3200" i="1" dirty="0">
                <a:solidFill>
                  <a:srgbClr val="002060"/>
                </a:solidFill>
              </a:rPr>
              <a:t>Пшеницы отливают,</a:t>
            </a:r>
            <a:br>
              <a:rPr lang="ru-RU" sz="3200" i="1" dirty="0">
                <a:solidFill>
                  <a:srgbClr val="002060"/>
                </a:solidFill>
              </a:rPr>
            </a:br>
            <a:r>
              <a:rPr lang="ru-RU" sz="3200" i="1" dirty="0">
                <a:solidFill>
                  <a:srgbClr val="002060"/>
                </a:solidFill>
              </a:rPr>
              <a:t>И в зелени ветвей,</a:t>
            </a:r>
            <a:br>
              <a:rPr lang="ru-RU" sz="3200" i="1" dirty="0">
                <a:solidFill>
                  <a:srgbClr val="002060"/>
                </a:solidFill>
              </a:rPr>
            </a:br>
            <a:r>
              <a:rPr lang="ru-RU" sz="3200" i="1" dirty="0">
                <a:solidFill>
                  <a:srgbClr val="002060"/>
                </a:solidFill>
              </a:rPr>
              <a:t>В берёзах у межи,</a:t>
            </a:r>
            <a:br>
              <a:rPr lang="ru-RU" sz="3200" i="1" dirty="0">
                <a:solidFill>
                  <a:srgbClr val="002060"/>
                </a:solidFill>
              </a:rPr>
            </a:br>
            <a:r>
              <a:rPr lang="ru-RU" sz="3200" i="1" dirty="0">
                <a:solidFill>
                  <a:srgbClr val="002060"/>
                </a:solidFill>
              </a:rPr>
              <a:t>Беспечно иволги болтают</a:t>
            </a:r>
            <a:r>
              <a:rPr lang="ru-RU" sz="3200" i="1" dirty="0" smtClean="0">
                <a:solidFill>
                  <a:srgbClr val="002060"/>
                </a:solidFill>
              </a:rPr>
              <a:t>»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94" y="0"/>
            <a:ext cx="6349206" cy="62095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28963" y="371475"/>
            <a:ext cx="2713831" cy="1239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</a:rPr>
              <a:t>Ответ: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rgbClr val="002060"/>
                </a:solidFill>
              </a:rPr>
              <a:t>Иван Бунин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6" y="1611226"/>
            <a:ext cx="4066652" cy="490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6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1" y="-35469"/>
            <a:ext cx="12192000" cy="68934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00225" y="2314576"/>
            <a:ext cx="864393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Вопрос </a:t>
            </a:r>
            <a:r>
              <a:rPr lang="ru-RU" sz="3200" b="1" dirty="0" smtClean="0">
                <a:solidFill>
                  <a:srgbClr val="C00000"/>
                </a:solidFill>
              </a:rPr>
              <a:t>№5</a:t>
            </a:r>
            <a:endParaRPr lang="ru-RU" sz="3200" b="1" dirty="0">
              <a:solidFill>
                <a:srgbClr val="C00000"/>
              </a:solidFill>
            </a:endParaRPr>
          </a:p>
          <a:p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• </a:t>
            </a:r>
            <a:r>
              <a:rPr lang="ru-RU" sz="3200" b="1" dirty="0">
                <a:solidFill>
                  <a:srgbClr val="002060"/>
                </a:solidFill>
              </a:rPr>
              <a:t>Что можно изготовить из древесины </a:t>
            </a:r>
            <a:r>
              <a:rPr lang="ru-RU" sz="3200" b="1" dirty="0" smtClean="0">
                <a:solidFill>
                  <a:srgbClr val="002060"/>
                </a:solidFill>
              </a:rPr>
              <a:t>берёзы?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4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625" y="5500689"/>
            <a:ext cx="1900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Ответ: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76" y="699763"/>
            <a:ext cx="2681685" cy="2185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29476" y="2885336"/>
            <a:ext cx="156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фанера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550" y="1121056"/>
            <a:ext cx="2381995" cy="23819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12" y="3599752"/>
            <a:ext cx="2275763" cy="21316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96112" y="4728153"/>
            <a:ext cx="1400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лыжи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75" y="3830447"/>
            <a:ext cx="3264291" cy="19009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00104" y="5189818"/>
            <a:ext cx="2872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Приклад иж-27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59" y="1523718"/>
            <a:ext cx="2757487" cy="19831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24975" y="3100389"/>
            <a:ext cx="1349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мебель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705" y="3488628"/>
            <a:ext cx="3696920" cy="28835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086975" y="3599753"/>
            <a:ext cx="179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Изделия 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из бересты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2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7265" y="18620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39985" y="3241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77" y="-377853"/>
            <a:ext cx="8249055" cy="79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5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14475" y="2514601"/>
            <a:ext cx="837247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Вопрос </a:t>
            </a:r>
            <a:r>
              <a:rPr lang="ru-RU" sz="3200" b="1" dirty="0" smtClean="0">
                <a:solidFill>
                  <a:srgbClr val="C00000"/>
                </a:solidFill>
              </a:rPr>
              <a:t>№6</a:t>
            </a:r>
            <a:endParaRPr lang="ru-RU" sz="3200" b="1" dirty="0">
              <a:solidFill>
                <a:srgbClr val="C00000"/>
              </a:solidFill>
            </a:endParaRPr>
          </a:p>
          <a:p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• </a:t>
            </a:r>
            <a:r>
              <a:rPr lang="ru-RU" sz="3200" b="1" dirty="0">
                <a:solidFill>
                  <a:srgbClr val="002060"/>
                </a:solidFill>
              </a:rPr>
              <a:t>Сколько лет может прожить </a:t>
            </a:r>
            <a:r>
              <a:rPr lang="ru-RU" sz="3200" b="1" dirty="0" smtClean="0">
                <a:solidFill>
                  <a:srgbClr val="002060"/>
                </a:solidFill>
              </a:rPr>
              <a:t>берёза</a:t>
            </a:r>
            <a:r>
              <a:rPr lang="ru-RU" sz="32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500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58249" y="4500563"/>
            <a:ext cx="2443163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</a:rPr>
              <a:t>Ответ: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rgbClr val="002060"/>
                </a:solidFill>
              </a:rPr>
              <a:t>до 150 лет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4"/>
          <a:stretch/>
        </p:blipFill>
        <p:spPr>
          <a:xfrm>
            <a:off x="133350" y="0"/>
            <a:ext cx="12058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9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0"/>
            <a:ext cx="12306300" cy="68863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5949" y="2371725"/>
            <a:ext cx="810101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Вопрос </a:t>
            </a:r>
            <a:r>
              <a:rPr lang="ru-RU" sz="3200" b="1" dirty="0" smtClean="0">
                <a:solidFill>
                  <a:srgbClr val="C00000"/>
                </a:solidFill>
              </a:rPr>
              <a:t>№7</a:t>
            </a:r>
            <a:endParaRPr lang="ru-RU" sz="3200" b="1" dirty="0">
              <a:solidFill>
                <a:srgbClr val="C00000"/>
              </a:solidFill>
            </a:endParaRPr>
          </a:p>
          <a:p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• </a:t>
            </a:r>
            <a:r>
              <a:rPr lang="ru-RU" sz="3200" b="1" dirty="0">
                <a:solidFill>
                  <a:srgbClr val="002060"/>
                </a:solidFill>
              </a:rPr>
              <a:t>Какие вы знаете загадки про берёзу?</a:t>
            </a:r>
          </a:p>
        </p:txBody>
      </p:sp>
    </p:spTree>
    <p:extLst>
      <p:ext uri="{BB962C8B-B14F-4D97-AF65-F5344CB8AC3E}">
        <p14:creationId xmlns:p14="http://schemas.microsoft.com/office/powerpoint/2010/main" val="76348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050" y="5572126"/>
            <a:ext cx="1591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Ответ: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4450" y="2043113"/>
            <a:ext cx="5167312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«Стоит красавица — косы зелёные, платье белое, кора горючая, ветка плакучая, семя летучее»</a:t>
            </a:r>
            <a:endParaRPr lang="ru-RU" sz="28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72325" y="1014414"/>
            <a:ext cx="2971800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«Летом цветёт, зимой греет, настанет весна –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потечёт слеза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8139" y="4100512"/>
            <a:ext cx="3543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«Зелена, а не луг, бела, а не снег, кудрява, а не голова»</a:t>
            </a:r>
          </a:p>
        </p:txBody>
      </p:sp>
    </p:spTree>
    <p:extLst>
      <p:ext uri="{BB962C8B-B14F-4D97-AF65-F5344CB8AC3E}">
        <p14:creationId xmlns:p14="http://schemas.microsoft.com/office/powerpoint/2010/main" val="39876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5"/>
          <a:stretch/>
        </p:blipFill>
        <p:spPr>
          <a:xfrm>
            <a:off x="-142874" y="-10584"/>
            <a:ext cx="12334874" cy="69971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43075" y="2214563"/>
            <a:ext cx="901541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Вопрос </a:t>
            </a:r>
            <a:r>
              <a:rPr lang="ru-RU" sz="3200" b="1" dirty="0" smtClean="0">
                <a:solidFill>
                  <a:srgbClr val="C00000"/>
                </a:solidFill>
              </a:rPr>
              <a:t>№8</a:t>
            </a:r>
            <a:endParaRPr lang="ru-RU" sz="3200" b="1" dirty="0">
              <a:solidFill>
                <a:srgbClr val="C00000"/>
              </a:solidFill>
            </a:endParaRPr>
          </a:p>
          <a:p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• </a:t>
            </a:r>
            <a:r>
              <a:rPr lang="ru-RU" sz="3200" b="1" dirty="0">
                <a:solidFill>
                  <a:srgbClr val="002060"/>
                </a:solidFill>
              </a:rPr>
              <a:t>Берёза – единственное дерево с белой корой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А почему кора у </a:t>
            </a:r>
            <a:r>
              <a:rPr lang="ru-RU" sz="3200" b="1" dirty="0" smtClean="0">
                <a:solidFill>
                  <a:srgbClr val="002060"/>
                </a:solidFill>
              </a:rPr>
              <a:t>берёзы </a:t>
            </a:r>
            <a:r>
              <a:rPr lang="ru-RU" sz="3200" b="1" dirty="0">
                <a:solidFill>
                  <a:srgbClr val="002060"/>
                </a:solidFill>
              </a:rPr>
              <a:t>белая?</a:t>
            </a:r>
          </a:p>
        </p:txBody>
      </p:sp>
    </p:spTree>
    <p:extLst>
      <p:ext uri="{BB962C8B-B14F-4D97-AF65-F5344CB8AC3E}">
        <p14:creationId xmlns:p14="http://schemas.microsoft.com/office/powerpoint/2010/main" val="10700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813" y="0"/>
            <a:ext cx="2914650" cy="68661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26" y="2539950"/>
            <a:ext cx="2061385" cy="23860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917" y="4277495"/>
            <a:ext cx="7886701" cy="230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</a:rPr>
              <a:t>Ответ: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rgbClr val="002060"/>
                </a:solidFill>
              </a:rPr>
              <a:t>В коре берёзы присутствует специфическое, окрашивающее её вещество под названием «бетулин»</a:t>
            </a:r>
          </a:p>
        </p:txBody>
      </p:sp>
    </p:spTree>
    <p:extLst>
      <p:ext uri="{BB962C8B-B14F-4D97-AF65-F5344CB8AC3E}">
        <p14:creationId xmlns:p14="http://schemas.microsoft.com/office/powerpoint/2010/main" val="269850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188" y="0"/>
            <a:ext cx="1254918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28888" y="2828836"/>
            <a:ext cx="71866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Вопрос </a:t>
            </a:r>
            <a:r>
              <a:rPr lang="ru-RU" sz="3200" b="1" dirty="0" smtClean="0">
                <a:solidFill>
                  <a:srgbClr val="C00000"/>
                </a:solidFill>
              </a:rPr>
              <a:t>№9</a:t>
            </a:r>
            <a:endParaRPr lang="ru-RU" sz="3200" b="1" dirty="0">
              <a:solidFill>
                <a:srgbClr val="C00000"/>
              </a:solidFill>
            </a:endParaRPr>
          </a:p>
          <a:p>
            <a:endParaRPr lang="ru-RU" dirty="0"/>
          </a:p>
          <a:p>
            <a:r>
              <a:rPr lang="ru-RU" sz="3200" b="1" dirty="0">
                <a:solidFill>
                  <a:srgbClr val="002060"/>
                </a:solidFill>
              </a:rPr>
              <a:t>• Какие песни про берёзу вы знаете?</a:t>
            </a:r>
            <a:r>
              <a:rPr lang="ru-RU" b="1" dirty="0"/>
              <a:t> 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4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94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038" y="314325"/>
            <a:ext cx="5386387" cy="2265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Слова: Андреев М. 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Музыка: Матвиенко И.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2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﻿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Отчего так в России берёзы шумят, 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Отчего белоствольные всё понимают. 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дорог прислонившись, по ветру стоят 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листву так печально кидают.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7213" y="3886199"/>
            <a:ext cx="4972049" cy="2671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«Березовый сок», стихи М.Матусовского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«Лишь только подснежник</a:t>
            </a:r>
            <a:b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Распуститься в срок,</a:t>
            </a:r>
            <a:b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Лишь только приблизятся</a:t>
            </a:r>
            <a:b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Первые грозы,</a:t>
            </a:r>
            <a:b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белых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стволах</a:t>
            </a:r>
            <a:b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Появляется сок —</a:t>
            </a:r>
            <a:b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плачут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берёзы»</a:t>
            </a:r>
            <a:endParaRPr lang="ru-RU" sz="20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15124" y="457200"/>
            <a:ext cx="4929189" cy="2309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«Береза белая, подруга», стихи Л.Овсянникова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Берёза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белая, подруга</a:t>
            </a:r>
            <a:b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Весенних зорь, прозрачных рек,</a:t>
            </a:r>
            <a:b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Скажи, скажи, какая вьюга,</a:t>
            </a:r>
            <a:b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Скажи, скажи, какая вьюга</a:t>
            </a:r>
            <a:b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Тебе оставила свой снег?»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15123" y="3886199"/>
            <a:ext cx="4929189" cy="2104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«Во поле берёза стояла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«Во поле берёза стояла,</a:t>
            </a:r>
            <a:b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поле кудрявая стояла,</a:t>
            </a:r>
            <a:b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Люли, люли стояла,</a:t>
            </a:r>
            <a:b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Люли, люли стояла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2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85988" y="2843213"/>
            <a:ext cx="881538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Вопрос </a:t>
            </a:r>
            <a:r>
              <a:rPr lang="ru-RU" sz="3200" b="1" dirty="0" smtClean="0">
                <a:solidFill>
                  <a:srgbClr val="C00000"/>
                </a:solidFill>
              </a:rPr>
              <a:t>№10</a:t>
            </a:r>
            <a:endParaRPr lang="ru-RU" sz="3200" b="1" dirty="0">
              <a:solidFill>
                <a:srgbClr val="C00000"/>
              </a:solidFill>
            </a:endParaRPr>
          </a:p>
          <a:p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• </a:t>
            </a:r>
            <a:r>
              <a:rPr lang="ru-RU" sz="3200" b="1" dirty="0">
                <a:solidFill>
                  <a:srgbClr val="002060"/>
                </a:solidFill>
              </a:rPr>
              <a:t>Какие народные сказки про берёзу вы знаете?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7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613" y="5557839"/>
            <a:ext cx="232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Ответ: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36607" y="371475"/>
            <a:ext cx="3236117" cy="2932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kern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Берёза </a:t>
            </a:r>
            <a:r>
              <a:rPr lang="ru-RU" sz="2800" b="1" i="1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три сокола</a:t>
            </a:r>
            <a:endParaRPr lang="ru-RU" sz="28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Берёза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три сокола // Народные русские сказки А. Н. Афанасьева: В 3 т. — М.: Наука, 1984—1985. — (Лит. памятники). Т. 2. — 1985. — С. 283.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00988" y="3443287"/>
            <a:ext cx="3529012" cy="2471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kern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Дурак </a:t>
            </a:r>
            <a:r>
              <a:rPr lang="ru-RU" sz="2800" b="1" i="1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i="1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берёза</a:t>
            </a:r>
            <a:endParaRPr lang="ru-RU" sz="2800" b="1" i="1" kern="1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Дурак 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берёза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Народные русские сказки А. Н. Афанасьева: В 3 т. — М.: Наука, 1984—1985. — (Лит. памятники). Т. 3. — 1985. — С. 128—129.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1525" y="1371599"/>
            <a:ext cx="5643563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b="1" i="1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Красавица берёза                                                                  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удмуртская народная сказка)</a:t>
            </a:r>
          </a:p>
        </p:txBody>
      </p:sp>
      <p:pic>
        <p:nvPicPr>
          <p:cNvPr id="8" name="Рисунок 7" descr="Красавица береза (удмуртская народная сказка)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4" y="2299628"/>
            <a:ext cx="2486025" cy="354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расавица береза (удмуртская народная сказка)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2325054"/>
            <a:ext cx="2857500" cy="273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80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7399"/>
            <a:ext cx="12821052" cy="96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8789" y="2967335"/>
            <a:ext cx="93011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       Вопрос </a:t>
            </a:r>
            <a:r>
              <a:rPr lang="ru-RU" sz="3200" b="1" dirty="0">
                <a:solidFill>
                  <a:srgbClr val="C00000"/>
                </a:solidFill>
              </a:rPr>
              <a:t>№</a:t>
            </a:r>
            <a:r>
              <a:rPr lang="ru-RU" sz="3200" b="1" dirty="0" smtClean="0">
                <a:solidFill>
                  <a:srgbClr val="C00000"/>
                </a:solidFill>
              </a:rPr>
              <a:t>11</a:t>
            </a:r>
            <a:endParaRPr lang="ru-RU" sz="3200" dirty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           • </a:t>
            </a:r>
            <a:r>
              <a:rPr lang="ru-RU" sz="3200" b="1" dirty="0">
                <a:solidFill>
                  <a:srgbClr val="002060"/>
                </a:solidFill>
              </a:rPr>
              <a:t>В каком месяце начинается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          сокодвижение у берёз</a:t>
            </a:r>
            <a:r>
              <a:rPr lang="ru-RU" sz="3200" b="1" dirty="0">
                <a:solidFill>
                  <a:srgbClr val="002060"/>
                </a:solidFill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3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9"/>
          <a:stretch/>
        </p:blipFill>
        <p:spPr>
          <a:xfrm>
            <a:off x="152400" y="-1"/>
            <a:ext cx="118872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4000501"/>
            <a:ext cx="72472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Ответ: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i="1" dirty="0" smtClean="0">
                <a:solidFill>
                  <a:srgbClr val="002060"/>
                </a:solidFill>
              </a:rPr>
              <a:t>в апреле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 </a:t>
            </a:r>
            <a:r>
              <a:rPr lang="ru-RU" sz="3200" i="1" dirty="0">
                <a:solidFill>
                  <a:srgbClr val="002060"/>
                </a:solidFill>
              </a:rPr>
              <a:t>(раннее сокодвижение </a:t>
            </a:r>
            <a:r>
              <a:rPr lang="ru-RU" sz="3200" i="1" dirty="0" smtClean="0">
                <a:solidFill>
                  <a:srgbClr val="002060"/>
                </a:solidFill>
              </a:rPr>
              <a:t>может</a:t>
            </a:r>
            <a:endParaRPr lang="en-US" sz="3200" i="1" dirty="0">
              <a:solidFill>
                <a:srgbClr val="002060"/>
              </a:solidFill>
            </a:endParaRPr>
          </a:p>
          <a:p>
            <a:r>
              <a:rPr lang="ru-RU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smtClean="0">
                <a:solidFill>
                  <a:srgbClr val="002060"/>
                </a:solidFill>
              </a:rPr>
              <a:t>  </a:t>
            </a:r>
            <a:r>
              <a:rPr lang="ru-RU" sz="3200" i="1" dirty="0" smtClean="0">
                <a:solidFill>
                  <a:srgbClr val="002060"/>
                </a:solidFill>
              </a:rPr>
              <a:t>начаться в </a:t>
            </a:r>
            <a:r>
              <a:rPr lang="ru-RU" sz="3200" i="1" dirty="0">
                <a:solidFill>
                  <a:srgbClr val="002060"/>
                </a:solidFill>
              </a:rPr>
              <a:t>марте)</a:t>
            </a:r>
          </a:p>
        </p:txBody>
      </p:sp>
    </p:spTree>
    <p:extLst>
      <p:ext uri="{BB962C8B-B14F-4D97-AF65-F5344CB8AC3E}">
        <p14:creationId xmlns:p14="http://schemas.microsoft.com/office/powerpoint/2010/main" val="5362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85987" y="2967335"/>
            <a:ext cx="81295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      Вопрос </a:t>
            </a:r>
            <a:r>
              <a:rPr lang="ru-RU" sz="3200" b="1" dirty="0">
                <a:solidFill>
                  <a:srgbClr val="C00000"/>
                </a:solidFill>
              </a:rPr>
              <a:t>№</a:t>
            </a:r>
            <a:r>
              <a:rPr lang="ru-RU" sz="3200" b="1" dirty="0" smtClean="0">
                <a:solidFill>
                  <a:srgbClr val="C00000"/>
                </a:solidFill>
              </a:rPr>
              <a:t>12</a:t>
            </a:r>
            <a:endParaRPr lang="ru-RU" sz="3200" dirty="0">
              <a:solidFill>
                <a:srgbClr val="002060"/>
              </a:solidFill>
            </a:endParaRPr>
          </a:p>
          <a:p>
            <a:r>
              <a:rPr lang="ru-RU" sz="3200" b="1" dirty="0">
                <a:solidFill>
                  <a:srgbClr val="002060"/>
                </a:solidFill>
              </a:rPr>
              <a:t>           • Какое самое подходящее время </a:t>
            </a:r>
            <a:r>
              <a:rPr lang="ru-RU" sz="3200" b="1" dirty="0" smtClean="0">
                <a:solidFill>
                  <a:srgbClr val="002060"/>
                </a:solidFill>
              </a:rPr>
              <a:t>для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           </a:t>
            </a:r>
            <a:r>
              <a:rPr lang="ru-RU" sz="3200" b="1" dirty="0">
                <a:solidFill>
                  <a:srgbClr val="002060"/>
                </a:solidFill>
              </a:rPr>
              <a:t>сбора </a:t>
            </a:r>
            <a:r>
              <a:rPr lang="ru-RU" sz="3200" b="1" dirty="0" smtClean="0">
                <a:solidFill>
                  <a:srgbClr val="002060"/>
                </a:solidFill>
              </a:rPr>
              <a:t>берёзового </a:t>
            </a:r>
            <a:r>
              <a:rPr lang="ru-RU" sz="3200" b="1" dirty="0">
                <a:solidFill>
                  <a:srgbClr val="002060"/>
                </a:solidFill>
              </a:rPr>
              <a:t>сока?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4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0743" y="2757487"/>
            <a:ext cx="49720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Ответ: 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i="1" dirty="0">
                <a:solidFill>
                  <a:srgbClr val="002060"/>
                </a:solidFill>
              </a:rPr>
              <a:t>Первая половина весны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94" y="0"/>
            <a:ext cx="6349206" cy="6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0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71713" y="2228851"/>
            <a:ext cx="83581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Вопрос №</a:t>
            </a:r>
            <a:r>
              <a:rPr lang="ru-RU" sz="3200" b="1" dirty="0" smtClean="0">
                <a:solidFill>
                  <a:srgbClr val="C00000"/>
                </a:solidFill>
              </a:rPr>
              <a:t>13</a:t>
            </a:r>
          </a:p>
          <a:p>
            <a:endParaRPr lang="ru-RU" sz="3200" dirty="0">
              <a:solidFill>
                <a:srgbClr val="002060"/>
              </a:solidFill>
            </a:endParaRPr>
          </a:p>
          <a:p>
            <a:r>
              <a:rPr lang="ru-RU" sz="3200" b="1" dirty="0">
                <a:solidFill>
                  <a:srgbClr val="002060"/>
                </a:solidFill>
              </a:rPr>
              <a:t>           • Можно ли детям пить берёзовый сок?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1950" y="371476"/>
            <a:ext cx="74295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Ответ: </a:t>
            </a:r>
          </a:p>
          <a:p>
            <a:r>
              <a:rPr lang="ru-RU" sz="3200" i="1" dirty="0">
                <a:solidFill>
                  <a:srgbClr val="002060"/>
                </a:solidFill>
              </a:rPr>
              <a:t>Да, потому что берёзовый сок очень полезен. </a:t>
            </a:r>
          </a:p>
          <a:p>
            <a:r>
              <a:rPr lang="ru-RU" sz="3200" i="1" dirty="0">
                <a:solidFill>
                  <a:srgbClr val="002060"/>
                </a:solidFill>
              </a:rPr>
              <a:t>В нём содержатся минеральные вещества, витамины, дубильные вещества, глюкоза, фруктоза, органические кислоты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91465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26" y="3429000"/>
            <a:ext cx="2419048" cy="2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25" y="3910906"/>
            <a:ext cx="32480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3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8838" y="2967335"/>
            <a:ext cx="78867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Вопрос </a:t>
            </a:r>
            <a:r>
              <a:rPr lang="ru-RU" sz="2800" b="1" dirty="0">
                <a:solidFill>
                  <a:srgbClr val="C00000"/>
                </a:solidFill>
              </a:rPr>
              <a:t>№</a:t>
            </a:r>
            <a:r>
              <a:rPr lang="ru-RU" sz="2800" b="1" dirty="0" smtClean="0">
                <a:solidFill>
                  <a:srgbClr val="C00000"/>
                </a:solidFill>
              </a:rPr>
              <a:t>14</a:t>
            </a:r>
            <a:endParaRPr lang="ru-RU" sz="2800" b="1" dirty="0">
              <a:solidFill>
                <a:srgbClr val="C0000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           • Как называется берёзовый гриб?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9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86463" y="814388"/>
            <a:ext cx="4772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Ответ:</a:t>
            </a:r>
          </a:p>
          <a:p>
            <a:r>
              <a:rPr lang="ru-RU" sz="3200" i="1" dirty="0">
                <a:solidFill>
                  <a:srgbClr val="002060"/>
                </a:solidFill>
              </a:rPr>
              <a:t> Чага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57775" y="2028825"/>
            <a:ext cx="71342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Ча́га</a:t>
            </a:r>
            <a:r>
              <a:rPr lang="ru-RU" sz="2000" dirty="0"/>
              <a:t>, или </a:t>
            </a:r>
            <a:r>
              <a:rPr lang="ru-RU" sz="2000" b="1" dirty="0"/>
              <a:t>берёзовый гриб</a:t>
            </a:r>
            <a:r>
              <a:rPr lang="ru-RU" sz="2000" dirty="0"/>
              <a:t> — стерильная (бесплодная) форма гриба, относящегося к виду </a:t>
            </a:r>
            <a:r>
              <a:rPr lang="ru-RU" sz="2000" b="1" dirty="0"/>
              <a:t>Трутови́к ско́шенный</a:t>
            </a:r>
            <a:r>
              <a:rPr lang="ru-RU" sz="2000" dirty="0"/>
              <a:t> (лат. </a:t>
            </a:r>
            <a:r>
              <a:rPr lang="ru-RU" sz="2000" i="1" dirty="0"/>
              <a:t>Inonotus obliquus</a:t>
            </a:r>
            <a:r>
              <a:rPr lang="ru-RU" sz="2000" dirty="0"/>
              <a:t>) отдела </a:t>
            </a:r>
            <a:r>
              <a:rPr lang="ru-RU" sz="2000" dirty="0" smtClean="0"/>
              <a:t>Базидиомицеты. </a:t>
            </a:r>
            <a:r>
              <a:rPr lang="ru-RU" sz="2000" dirty="0"/>
              <a:t>Чаще всего встречается на </a:t>
            </a:r>
            <a:r>
              <a:rPr lang="ru-RU" sz="2000" dirty="0" smtClean="0"/>
              <a:t>берёзах, </a:t>
            </a:r>
            <a:r>
              <a:rPr lang="ru-RU" sz="2000" dirty="0"/>
              <a:t>отчего и получил народное название «чёрный берёзовый гриб</a:t>
            </a:r>
            <a:r>
              <a:rPr lang="ru-RU" sz="2000" dirty="0" smtClean="0"/>
              <a:t>».</a:t>
            </a:r>
          </a:p>
          <a:p>
            <a:r>
              <a:rPr lang="ru-RU" sz="2000" dirty="0" smtClean="0"/>
              <a:t>Реже </a:t>
            </a:r>
            <a:r>
              <a:rPr lang="ru-RU" sz="2000" dirty="0"/>
              <a:t>поражает некоторые другие живые деревья — </a:t>
            </a:r>
            <a:r>
              <a:rPr lang="ru-RU" sz="2000" dirty="0" smtClean="0"/>
              <a:t>ольху, рябину, бук, вяз, клён. </a:t>
            </a:r>
          </a:p>
          <a:p>
            <a:r>
              <a:rPr lang="ru-RU" sz="2000" dirty="0" smtClean="0"/>
              <a:t>Используется </a:t>
            </a:r>
            <a:r>
              <a:rPr lang="ru-RU" sz="2000" dirty="0"/>
              <a:t>в медицине как противоопухолевое и противогастритное средство.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748" y="4429124"/>
            <a:ext cx="1816251" cy="2428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75" y="4891147"/>
            <a:ext cx="2715007" cy="17736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75" y="298635"/>
            <a:ext cx="1715461" cy="19856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413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1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"/>
          <a:stretch/>
        </p:blipFill>
        <p:spPr>
          <a:xfrm>
            <a:off x="0" y="0"/>
            <a:ext cx="12192000" cy="6936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14450" y="2257425"/>
            <a:ext cx="94440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 Вопрос </a:t>
            </a:r>
            <a:r>
              <a:rPr lang="ru-RU" sz="2800" b="1" dirty="0">
                <a:solidFill>
                  <a:srgbClr val="C00000"/>
                </a:solidFill>
              </a:rPr>
              <a:t>№</a:t>
            </a:r>
            <a:r>
              <a:rPr lang="ru-RU" sz="2800" b="1" dirty="0" smtClean="0">
                <a:solidFill>
                  <a:srgbClr val="C00000"/>
                </a:solidFill>
              </a:rPr>
              <a:t>15</a:t>
            </a:r>
          </a:p>
          <a:p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• Как вы считаете, годен ли </a:t>
            </a:r>
            <a:r>
              <a:rPr lang="ru-RU" sz="2800" b="1" dirty="0" smtClean="0">
                <a:solidFill>
                  <a:srgbClr val="002060"/>
                </a:solidFill>
              </a:rPr>
              <a:t>к применению </a:t>
            </a:r>
            <a:r>
              <a:rPr lang="ru-RU" sz="2800" b="1" dirty="0">
                <a:solidFill>
                  <a:srgbClr val="002060"/>
                </a:solidFill>
              </a:rPr>
              <a:t>напиток </a:t>
            </a:r>
            <a:r>
              <a:rPr lang="ru-RU" sz="2800" b="1" dirty="0" smtClean="0">
                <a:solidFill>
                  <a:srgbClr val="002060"/>
                </a:solidFill>
              </a:rPr>
              <a:t>из  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листьев </a:t>
            </a:r>
            <a:r>
              <a:rPr lang="ru-RU" sz="2800" b="1" dirty="0">
                <a:solidFill>
                  <a:srgbClr val="002060"/>
                </a:solidFill>
              </a:rPr>
              <a:t>берёзы?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1988" y="442912"/>
            <a:ext cx="73580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Ответ: </a:t>
            </a:r>
          </a:p>
          <a:p>
            <a:r>
              <a:rPr lang="ru-RU" sz="3200" i="1" dirty="0">
                <a:solidFill>
                  <a:srgbClr val="002060"/>
                </a:solidFill>
              </a:rPr>
              <a:t>Да, напиток представляет собой кладезь биологически активных веществ, необходимых для оздоровления организма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4" y="378619"/>
            <a:ext cx="3691645" cy="28489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317" y="3305174"/>
            <a:ext cx="5100638" cy="3400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4" y="3305175"/>
            <a:ext cx="3691645" cy="3400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474" y="1597457"/>
            <a:ext cx="2419048" cy="2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2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9"/>
            <a:ext cx="12192000" cy="68762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14016" y="1597152"/>
            <a:ext cx="9680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                     Викторина </a:t>
            </a:r>
            <a:endParaRPr lang="ru-RU" sz="4800" b="1" dirty="0">
              <a:solidFill>
                <a:srgbClr val="FF0000"/>
              </a:solidFill>
            </a:endParaRPr>
          </a:p>
          <a:p>
            <a:r>
              <a:rPr lang="ru-RU" sz="4800" b="1" dirty="0">
                <a:solidFill>
                  <a:srgbClr val="FF0000"/>
                </a:solidFill>
              </a:rPr>
              <a:t>                       «Русская берёза»</a:t>
            </a:r>
          </a:p>
        </p:txBody>
      </p:sp>
    </p:spTree>
    <p:extLst>
      <p:ext uri="{BB962C8B-B14F-4D97-AF65-F5344CB8AC3E}">
        <p14:creationId xmlns:p14="http://schemas.microsoft.com/office/powerpoint/2010/main" val="304332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2" t="-403" r="352" b="2213"/>
          <a:stretch/>
        </p:blipFill>
        <p:spPr>
          <a:xfrm>
            <a:off x="-199867" y="-114299"/>
            <a:ext cx="12391867" cy="7086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1639" y="2286000"/>
            <a:ext cx="93868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 Вопрос №</a:t>
            </a:r>
            <a:r>
              <a:rPr lang="ru-RU" sz="3200" b="1" dirty="0" smtClean="0">
                <a:solidFill>
                  <a:srgbClr val="C00000"/>
                </a:solidFill>
              </a:rPr>
              <a:t>16</a:t>
            </a:r>
            <a:endParaRPr lang="ru-RU" sz="3200" b="1" dirty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• </a:t>
            </a:r>
            <a:r>
              <a:rPr lang="ru-RU" sz="3200" b="1" dirty="0">
                <a:solidFill>
                  <a:srgbClr val="002060"/>
                </a:solidFill>
              </a:rPr>
              <a:t>Как называется рассказ Евгения Пермяка </a:t>
            </a:r>
            <a:r>
              <a:rPr lang="ru-RU" sz="3200" b="1" dirty="0" smtClean="0">
                <a:solidFill>
                  <a:srgbClr val="002060"/>
                </a:solidFill>
              </a:rPr>
              <a:t>из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серии </a:t>
            </a:r>
            <a:r>
              <a:rPr lang="ru-RU" sz="3200" b="1" dirty="0">
                <a:solidFill>
                  <a:srgbClr val="002060"/>
                </a:solidFill>
              </a:rPr>
              <a:t>«Уральские были-небыли» о берёзе?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1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43513" y="642938"/>
            <a:ext cx="62150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Ответ:</a:t>
            </a:r>
          </a:p>
          <a:p>
            <a:r>
              <a:rPr lang="ru-RU" sz="3200" i="1" dirty="0">
                <a:solidFill>
                  <a:srgbClr val="002060"/>
                </a:solidFill>
              </a:rPr>
              <a:t> Рассказ называется </a:t>
            </a:r>
            <a:endParaRPr lang="ru-RU" sz="3200" i="1" dirty="0" smtClean="0">
              <a:solidFill>
                <a:srgbClr val="002060"/>
              </a:solidFill>
            </a:endParaRPr>
          </a:p>
          <a:p>
            <a:r>
              <a:rPr lang="ru-RU" sz="3200" i="1" dirty="0" smtClean="0">
                <a:solidFill>
                  <a:srgbClr val="002060"/>
                </a:solidFill>
              </a:rPr>
              <a:t>«</a:t>
            </a:r>
            <a:r>
              <a:rPr lang="ru-RU" sz="3200" i="1" dirty="0">
                <a:solidFill>
                  <a:srgbClr val="002060"/>
                </a:solidFill>
              </a:rPr>
              <a:t>Берёзовая роща»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0" y="250206"/>
            <a:ext cx="4365822" cy="64150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839" y="3457750"/>
            <a:ext cx="2419048" cy="2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1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"/>
          <a:stretch/>
        </p:blipFill>
        <p:spPr>
          <a:xfrm>
            <a:off x="0" y="-74941"/>
            <a:ext cx="12192000" cy="70364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85925" y="2300288"/>
            <a:ext cx="95297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Вопрос </a:t>
            </a:r>
            <a:r>
              <a:rPr lang="ru-RU" sz="3200" b="1" dirty="0">
                <a:solidFill>
                  <a:srgbClr val="C00000"/>
                </a:solidFill>
              </a:rPr>
              <a:t>№</a:t>
            </a:r>
            <a:r>
              <a:rPr lang="ru-RU" sz="3200" b="1" dirty="0" smtClean="0">
                <a:solidFill>
                  <a:srgbClr val="C00000"/>
                </a:solidFill>
              </a:rPr>
              <a:t>17</a:t>
            </a:r>
            <a:endParaRPr lang="ru-RU" sz="3200" b="1" dirty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• </a:t>
            </a:r>
            <a:r>
              <a:rPr lang="ru-RU" sz="3200" b="1" dirty="0">
                <a:solidFill>
                  <a:srgbClr val="002060"/>
                </a:solidFill>
              </a:rPr>
              <a:t>Известно, что берёзовые веники используют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в </a:t>
            </a:r>
            <a:r>
              <a:rPr lang="ru-RU" sz="3200" b="1" dirty="0">
                <a:solidFill>
                  <a:srgbClr val="002060"/>
                </a:solidFill>
              </a:rPr>
              <a:t>парной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  В </a:t>
            </a:r>
            <a:r>
              <a:rPr lang="ru-RU" sz="3200" b="1" dirty="0">
                <a:solidFill>
                  <a:srgbClr val="002060"/>
                </a:solidFill>
              </a:rPr>
              <a:t>какой период следует заготавливать веники?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4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4867751" y="3257549"/>
            <a:ext cx="70550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Ответ: </a:t>
            </a:r>
          </a:p>
          <a:p>
            <a:r>
              <a:rPr lang="ru-RU" sz="3200" i="1" dirty="0">
                <a:solidFill>
                  <a:srgbClr val="002060"/>
                </a:solidFill>
              </a:rPr>
              <a:t>Лучшее время для заготовки - это конец июня - начало июля. </a:t>
            </a:r>
          </a:p>
          <a:p>
            <a:r>
              <a:rPr lang="ru-RU" sz="3200" i="1" dirty="0">
                <a:solidFill>
                  <a:srgbClr val="002060"/>
                </a:solidFill>
              </a:rPr>
              <a:t>Именно в этот период листочки ещё молодые, а ветки мягкие и не грубые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287" y="1150423"/>
            <a:ext cx="3299746" cy="22785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9" t="74" r="999" b="12718"/>
          <a:stretch/>
        </p:blipFill>
        <p:spPr>
          <a:xfrm>
            <a:off x="0" y="0"/>
            <a:ext cx="7583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6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6"/>
            <a:ext cx="12192000" cy="68585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42876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Спасибо за участие!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7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7265" y="18620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39985" y="3241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35" y="0"/>
            <a:ext cx="10296323" cy="68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35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7265" y="18620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39985" y="3241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01" y="-353290"/>
            <a:ext cx="9105091" cy="880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9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7265" y="18620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39985" y="3241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E:\Программа младшая группа\Конкурс  Ивакина, Ногина\IMG-4a3c9f2f4654cc1ef5c343606210c3f6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6" y="2926231"/>
            <a:ext cx="2688290" cy="359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87" y="2926230"/>
            <a:ext cx="2688290" cy="35933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03" y="43688"/>
            <a:ext cx="2720726" cy="36367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536" y="135305"/>
            <a:ext cx="2876955" cy="38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7265" y="18620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39985" y="3241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6" y="234212"/>
            <a:ext cx="2669079" cy="35676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412" y="2801566"/>
            <a:ext cx="2776700" cy="37115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19" y="80831"/>
            <a:ext cx="2941456" cy="39317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934" y="2612321"/>
            <a:ext cx="2918279" cy="390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7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78" y="0"/>
            <a:ext cx="12308378" cy="690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94560" y="2375832"/>
            <a:ext cx="9010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Вопрос №1</a:t>
            </a:r>
          </a:p>
          <a:p>
            <a:endParaRPr lang="ru-RU" sz="3200" dirty="0"/>
          </a:p>
          <a:p>
            <a:r>
              <a:rPr lang="ru-RU" sz="3200" b="1" dirty="0" smtClean="0">
                <a:solidFill>
                  <a:srgbClr val="002060"/>
                </a:solidFill>
              </a:rPr>
              <a:t>• </a:t>
            </a:r>
            <a:r>
              <a:rPr lang="ru-RU" sz="3200" b="1" dirty="0">
                <a:solidFill>
                  <a:srgbClr val="002060"/>
                </a:solidFill>
              </a:rPr>
              <a:t>Какое дерево мы называем символом России?</a:t>
            </a:r>
          </a:p>
        </p:txBody>
      </p:sp>
    </p:spTree>
    <p:extLst>
      <p:ext uri="{BB962C8B-B14F-4D97-AF65-F5344CB8AC3E}">
        <p14:creationId xmlns:p14="http://schemas.microsoft.com/office/powerpoint/2010/main" val="311455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2677" y="5609458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Ответ: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ru-RU" sz="3200" i="1" dirty="0" smtClean="0">
                <a:solidFill>
                  <a:srgbClr val="002060"/>
                </a:solidFill>
              </a:rPr>
              <a:t>Берёза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17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6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505" y="0"/>
            <a:ext cx="12391505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12422" y="2128058"/>
            <a:ext cx="74648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Вопрос №2</a:t>
            </a:r>
            <a:endParaRPr lang="ru-RU" sz="3200" dirty="0" smtClean="0"/>
          </a:p>
          <a:p>
            <a:r>
              <a:rPr lang="ru-RU" sz="3200" b="1" dirty="0" smtClean="0">
                <a:solidFill>
                  <a:srgbClr val="002060"/>
                </a:solidFill>
              </a:rPr>
              <a:t>• В </a:t>
            </a:r>
            <a:r>
              <a:rPr lang="ru-RU" sz="3200" b="1" dirty="0">
                <a:solidFill>
                  <a:srgbClr val="002060"/>
                </a:solidFill>
              </a:rPr>
              <a:t>стихотворении Сергея Есенина «весна прибрела в лаптях берестяных</a:t>
            </a:r>
            <a:r>
              <a:rPr lang="ru-RU" sz="3200" b="1" dirty="0" smtClean="0">
                <a:solidFill>
                  <a:srgbClr val="002060"/>
                </a:solidFill>
              </a:rPr>
              <a:t>».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А что такое береста?</a:t>
            </a:r>
          </a:p>
        </p:txBody>
      </p:sp>
    </p:spTree>
    <p:extLst>
      <p:ext uri="{BB962C8B-B14F-4D97-AF65-F5344CB8AC3E}">
        <p14:creationId xmlns:p14="http://schemas.microsoft.com/office/powerpoint/2010/main" val="25337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933" y="-4093"/>
            <a:ext cx="3325090" cy="68620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511" y="5550906"/>
            <a:ext cx="79971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Ответ: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i="1" dirty="0">
                <a:solidFill>
                  <a:srgbClr val="002060"/>
                </a:solidFill>
              </a:rPr>
              <a:t>Б</a:t>
            </a:r>
            <a:r>
              <a:rPr lang="ru-RU" sz="3200" i="1" dirty="0" smtClean="0">
                <a:solidFill>
                  <a:srgbClr val="002060"/>
                </a:solidFill>
              </a:rPr>
              <a:t>ереста </a:t>
            </a:r>
            <a:r>
              <a:rPr lang="ru-RU" sz="3200" i="1" dirty="0">
                <a:solidFill>
                  <a:srgbClr val="002060"/>
                </a:solidFill>
              </a:rPr>
              <a:t>– это поверхностный слой коры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487" y="0"/>
            <a:ext cx="2498254" cy="531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73" y="145"/>
            <a:ext cx="12915898" cy="6857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14499" y="2690336"/>
            <a:ext cx="871537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Вопрос №</a:t>
            </a:r>
            <a:r>
              <a:rPr lang="en-US" sz="3200" b="1" dirty="0" smtClean="0">
                <a:solidFill>
                  <a:srgbClr val="C00000"/>
                </a:solidFill>
              </a:rPr>
              <a:t>3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r>
              <a:rPr lang="ru-RU" sz="3200" b="1" dirty="0" smtClean="0">
                <a:solidFill>
                  <a:srgbClr val="002060"/>
                </a:solidFill>
              </a:rPr>
              <a:t>• </a:t>
            </a:r>
            <a:r>
              <a:rPr lang="ru-RU" sz="3200" b="1" dirty="0">
                <a:solidFill>
                  <a:srgbClr val="002060"/>
                </a:solidFill>
              </a:rPr>
              <a:t>Какую роль играет береста в жизни дерева?</a:t>
            </a:r>
          </a:p>
        </p:txBody>
      </p:sp>
    </p:spTree>
    <p:extLst>
      <p:ext uri="{BB962C8B-B14F-4D97-AF65-F5344CB8AC3E}">
        <p14:creationId xmlns:p14="http://schemas.microsoft.com/office/powerpoint/2010/main" val="293819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616</TotalTime>
  <Words>910</Words>
  <Application>Microsoft Office PowerPoint</Application>
  <PresentationFormat>Широкоэкранный</PresentationFormat>
  <Paragraphs>133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Courier New</vt:lpstr>
      <vt:lpstr>Times New Roman</vt:lpstr>
      <vt:lpstr>Office Theme</vt:lpstr>
      <vt:lpstr>Русская берёзка.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cowon</dc:creator>
  <cp:lastModifiedBy>НАТАШЕЧКА</cp:lastModifiedBy>
  <cp:revision>173</cp:revision>
  <dcterms:created xsi:type="dcterms:W3CDTF">2016-11-21T06:38:57Z</dcterms:created>
  <dcterms:modified xsi:type="dcterms:W3CDTF">2022-10-21T05:42:27Z</dcterms:modified>
</cp:coreProperties>
</file>